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6"/>
  </p:notesMasterIdLst>
  <p:handoutMasterIdLst>
    <p:handoutMasterId r:id="rId27"/>
  </p:handoutMasterIdLst>
  <p:sldIdLst>
    <p:sldId id="1720" r:id="rId5"/>
    <p:sldId id="1845" r:id="rId6"/>
    <p:sldId id="1660" r:id="rId7"/>
    <p:sldId id="3363" r:id="rId8"/>
    <p:sldId id="3361" r:id="rId9"/>
    <p:sldId id="3356" r:id="rId10"/>
    <p:sldId id="3362" r:id="rId11"/>
    <p:sldId id="3380" r:id="rId12"/>
    <p:sldId id="3358" r:id="rId13"/>
    <p:sldId id="3374" r:id="rId14"/>
    <p:sldId id="266" r:id="rId15"/>
    <p:sldId id="3379" r:id="rId16"/>
    <p:sldId id="3376" r:id="rId17"/>
    <p:sldId id="3377" r:id="rId18"/>
    <p:sldId id="3365" r:id="rId19"/>
    <p:sldId id="3370" r:id="rId20"/>
    <p:sldId id="3366" r:id="rId21"/>
    <p:sldId id="3381" r:id="rId22"/>
    <p:sldId id="3382" r:id="rId23"/>
    <p:sldId id="3383" r:id="rId24"/>
    <p:sldId id="3359"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8585FB02-A9A0-44B2-8383-3488E3C77C5F}">
          <p14:sldIdLst>
            <p14:sldId id="1720"/>
          </p14:sldIdLst>
        </p14:section>
        <p14:section name="Session Introduction" id="{2ED43DD5-CB8C-466F-967C-0FC75816E3CB}">
          <p14:sldIdLst>
            <p14:sldId id="1845"/>
          </p14:sldIdLst>
        </p14:section>
        <p14:section name="ML AI and DL" id="{13008D85-8E4A-4CFD-9200-C92FAFD2B418}">
          <p14:sldIdLst>
            <p14:sldId id="1660"/>
            <p14:sldId id="3363"/>
            <p14:sldId id="3361"/>
          </p14:sldIdLst>
        </p14:section>
        <p14:section name="Azure Databricks" id="{D8DF660F-E7DB-5A4A-959C-3E00FD9B7A40}">
          <p14:sldIdLst>
            <p14:sldId id="3356"/>
            <p14:sldId id="3362"/>
            <p14:sldId id="3380"/>
          </p14:sldIdLst>
        </p14:section>
        <p14:section name="Deep Learning with Databricks" id="{72610E16-4978-0B47-8985-35A14F355FC6}">
          <p14:sldIdLst>
            <p14:sldId id="3358"/>
            <p14:sldId id="3374"/>
            <p14:sldId id="266"/>
            <p14:sldId id="3379"/>
            <p14:sldId id="3376"/>
            <p14:sldId id="3377"/>
            <p14:sldId id="3365"/>
            <p14:sldId id="3370"/>
            <p14:sldId id="3366"/>
          </p14:sldIdLst>
        </p14:section>
        <p14:section name="Administration" id="{8A01F3CB-522B-4516-8780-22C5437FDA26}">
          <p14:sldIdLst>
            <p14:sldId id="3381"/>
            <p14:sldId id="3382"/>
            <p14:sldId id="3383"/>
          </p14:sldIdLst>
        </p14:section>
        <p14:section name="Practical Application" id="{CE015425-A098-674D-A461-E99F5A0F6AA7}">
          <p14:sldIdLst>
            <p14:sldId id="3359"/>
          </p14:sldIdLst>
        </p14:section>
        <p14:section name="Close Out" id="{A073DAE3-B461-442F-A3D3-6642BD875E4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EAEBEA"/>
    <a:srgbClr val="580000"/>
    <a:srgbClr val="0D0D0D"/>
    <a:srgbClr val="232323"/>
    <a:srgbClr val="1A1A1A"/>
    <a:srgbClr val="107C10"/>
    <a:srgbClr val="EAEAEA"/>
    <a:srgbClr val="004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97087D-5679-4207-BF6C-D0B062107DA0}" v="132" dt="2019-02-07T20:53:14.724"/>
    <p1510:client id="{E125CA0E-C47C-4449-8C1C-2845F9A41853}" v="1" dt="2019-02-08T15:59:40.4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074" autoAdjust="0"/>
    <p:restoredTop sz="71511" autoAdjust="0"/>
  </p:normalViewPr>
  <p:slideViewPr>
    <p:cSldViewPr snapToGrid="0">
      <p:cViewPr>
        <p:scale>
          <a:sx n="43" d="100"/>
          <a:sy n="43" d="100"/>
        </p:scale>
        <p:origin x="3" y="70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4/11/2019 12:57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4/11/2019 12:56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4/11/2019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Andrew Ng/</a:t>
            </a:r>
            <a:r>
              <a:rPr lang="en-US" dirty="0" err="1"/>
              <a:t>coursera</a:t>
            </a:r>
            <a:endParaRPr lang="en-US" dirty="0"/>
          </a:p>
          <a:p>
            <a:r>
              <a:rPr lang="en-US" dirty="0"/>
              <a:t>DL</a:t>
            </a:r>
          </a:p>
          <a:p>
            <a:r>
              <a:rPr lang="en-US" dirty="0"/>
              <a:t>	train on single node</a:t>
            </a:r>
          </a:p>
          <a:p>
            <a:r>
              <a:rPr lang="en-US" dirty="0"/>
              <a:t>	distributed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4/11/2019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58811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prep is 80%</a:t>
            </a:r>
          </a:p>
          <a:p>
            <a:r>
              <a:rPr lang="en-US" dirty="0" err="1"/>
              <a:t>Dbricks</a:t>
            </a:r>
            <a:r>
              <a:rPr lang="en-US" dirty="0"/>
              <a:t> is great just for ETL</a:t>
            </a:r>
          </a:p>
          <a:p>
            <a:endParaRPr lang="en-US" dirty="0"/>
          </a:p>
          <a:p>
            <a:r>
              <a:rPr lang="en-US" dirty="0"/>
              <a:t>Installing ML/DL frameworks</a:t>
            </a:r>
          </a:p>
          <a:p>
            <a:endParaRPr lang="en-US" dirty="0"/>
          </a:p>
          <a:p>
            <a:r>
              <a:rPr lang="en-US" dirty="0"/>
              <a:t>Work as a team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4/11/2019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972879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things you need to do for data science</a:t>
            </a:r>
          </a:p>
          <a:p>
            <a:r>
              <a:rPr lang="en-US" dirty="0"/>
              <a:t>It’s a matrix with the </a:t>
            </a:r>
            <a:r>
              <a:rPr lang="en-US" dirty="0" err="1"/>
              <a:t>ilities</a:t>
            </a:r>
            <a:endParaRPr lang="en-US" dirty="0"/>
          </a:p>
          <a:p>
            <a:endParaRPr lang="en-US" dirty="0"/>
          </a:p>
          <a:p>
            <a:r>
              <a:rPr lang="en-US" dirty="0"/>
              <a:t>The problem is the top</a:t>
            </a:r>
          </a:p>
          <a:p>
            <a:r>
              <a:rPr lang="en-US" dirty="0"/>
              <a:t>The bottom is the solution</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4/11/2019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32540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easy to deploy the frameworks</a:t>
            </a:r>
          </a:p>
          <a:p>
            <a:r>
              <a:rPr lang="en-US" dirty="0" err="1"/>
              <a:t>Horovod</a:t>
            </a:r>
            <a:r>
              <a:rPr lang="en-US" dirty="0"/>
              <a:t> is not easy</a:t>
            </a:r>
          </a:p>
          <a:p>
            <a:endParaRPr lang="en-US" dirty="0"/>
          </a:p>
          <a:p>
            <a:r>
              <a:rPr lang="en-US" dirty="0"/>
              <a:t>Time to market</a:t>
            </a:r>
          </a:p>
          <a:p>
            <a:endParaRPr lang="en-US" dirty="0"/>
          </a:p>
          <a:p>
            <a:r>
              <a:rPr lang="en-US" dirty="0"/>
              <a:t>Now let’s spin up a cluster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4/11/2019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43458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Shuffles in spark</a:t>
            </a:r>
          </a:p>
          <a:p>
            <a:endParaRPr lang="en-US" dirty="0"/>
          </a:p>
          <a:p>
            <a:r>
              <a:rPr lang="en-US" dirty="0"/>
              <a:t>Checkpointing</a:t>
            </a:r>
          </a:p>
          <a:p>
            <a:endParaRPr lang="en-US" dirty="0"/>
          </a:p>
          <a:p>
            <a:r>
              <a:rPr lang="en-US" dirty="0"/>
              <a:t>Days for training</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4/11/2019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35371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pickle files (python)</a:t>
            </a:r>
          </a:p>
          <a:p>
            <a:r>
              <a:rPr lang="en-US" dirty="0"/>
              <a:t>Formulas</a:t>
            </a:r>
          </a:p>
          <a:p>
            <a:r>
              <a:rPr lang="en-US" dirty="0"/>
              <a:t>Export to something else (not spark)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4/11/2019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006855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Impedence</a:t>
            </a:r>
            <a:r>
              <a:rPr lang="en-US" dirty="0"/>
              <a:t> mismatch:  Spark doesn’t understand DL, it understands distributed python</a:t>
            </a:r>
          </a:p>
          <a:p>
            <a:r>
              <a:rPr lang="en-US" dirty="0"/>
              <a:t>Can’t do scaling and optimization</a:t>
            </a:r>
          </a:p>
          <a:p>
            <a:r>
              <a:rPr lang="en-US" dirty="0" err="1"/>
              <a:t>Dbricks</a:t>
            </a:r>
            <a:r>
              <a:rPr lang="en-US" dirty="0"/>
              <a:t> makes this more spark aware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4/11/2019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12117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or edge</a:t>
            </a:r>
          </a:p>
          <a:p>
            <a:r>
              <a:rPr lang="en-US" dirty="0"/>
              <a:t>Containerization</a:t>
            </a:r>
          </a:p>
          <a:p>
            <a:r>
              <a:rPr lang="en-US" dirty="0" err="1"/>
              <a:t>MLFlow</a:t>
            </a:r>
            <a:endParaRPr lang="en-US" dirty="0"/>
          </a:p>
          <a:p>
            <a:r>
              <a:rPr lang="en-US" dirty="0"/>
              <a:t>AMLS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4/11/2019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31607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a:t>
            </a:r>
            <a:r>
              <a:rPr lang="en-US" dirty="0" err="1"/>
              <a:t>admin.dbc</a:t>
            </a:r>
            <a:endParaRPr lang="en-US" dirty="0"/>
          </a:p>
          <a:p>
            <a:endParaRPr lang="en-US" dirty="0"/>
          </a:p>
          <a:p>
            <a:r>
              <a:rPr lang="en-US" dirty="0"/>
              <a:t>We start you off executing cells, then you do it yourself</a:t>
            </a:r>
          </a:p>
          <a:p>
            <a:endParaRPr lang="en-US" dirty="0"/>
          </a:p>
          <a:p>
            <a:r>
              <a:rPr lang="en-US" dirty="0"/>
              <a:t>Go through each notebook</a:t>
            </a:r>
          </a:p>
          <a:p>
            <a:r>
              <a:rPr lang="en-US" dirty="0"/>
              <a:t>02:  we mount vs local storage</a:t>
            </a:r>
          </a:p>
          <a:p>
            <a:r>
              <a:rPr lang="en-US" dirty="0"/>
              <a:t>03:  parquet, infer schema issues</a:t>
            </a:r>
          </a:p>
          <a:p>
            <a:r>
              <a:rPr lang="en-US" dirty="0"/>
              <a:t>Transforms vs actions</a:t>
            </a:r>
          </a:p>
          <a:p>
            <a:r>
              <a:rPr lang="en-US" dirty="0"/>
              <a:t>	the </a:t>
            </a:r>
            <a:r>
              <a:rPr lang="en-US" dirty="0" err="1"/>
              <a:t>sql</a:t>
            </a:r>
            <a:r>
              <a:rPr lang="en-US" dirty="0"/>
              <a:t> mindset</a:t>
            </a:r>
          </a:p>
          <a:p>
            <a:r>
              <a:rPr lang="en-US" dirty="0"/>
              <a:t>04: stream from blob</a:t>
            </a:r>
          </a:p>
          <a:p>
            <a:r>
              <a:rPr lang="en-US" dirty="0"/>
              <a:t>041:  </a:t>
            </a:r>
          </a:p>
          <a:p>
            <a:r>
              <a:rPr lang="en-US" dirty="0"/>
              <a:t>Basic EH overview, and on portal</a:t>
            </a:r>
          </a:p>
          <a:p>
            <a:r>
              <a:rPr lang="en-US" dirty="0"/>
              <a:t>	at-least-once</a:t>
            </a:r>
          </a:p>
          <a:p>
            <a:r>
              <a:rPr lang="en-US" dirty="0"/>
              <a:t>06:  this is exploratory data science from scratch</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4/11/2019 12:56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345354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basic data profiling lab</a:t>
            </a:r>
          </a:p>
          <a:p>
            <a:r>
              <a:rPr lang="en-US" dirty="0"/>
              <a:t>Go over uploading the data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4/11/2019 12:56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673060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4451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it?</a:t>
            </a:r>
          </a:p>
          <a:p>
            <a:r>
              <a:rPr lang="en-US" dirty="0"/>
              <a:t>Classification</a:t>
            </a:r>
          </a:p>
          <a:p>
            <a:r>
              <a:rPr lang="en-US" dirty="0"/>
              <a:t>Regression</a:t>
            </a:r>
          </a:p>
          <a:p>
            <a:r>
              <a:rPr lang="en-US" dirty="0"/>
              <a:t>Pipeline model: </a:t>
            </a:r>
          </a:p>
          <a:p>
            <a:r>
              <a:rPr lang="en-US" dirty="0"/>
              <a:t>	inferencing</a:t>
            </a:r>
          </a:p>
          <a:p>
            <a:r>
              <a:rPr lang="en-US" dirty="0"/>
              <a:t>	feature preparation</a:t>
            </a:r>
          </a:p>
          <a:p>
            <a:r>
              <a:rPr lang="en-US" dirty="0"/>
              <a:t>Text:</a:t>
            </a:r>
          </a:p>
          <a:p>
            <a:r>
              <a:rPr lang="en-US" dirty="0"/>
              <a:t>	hashing to create numeric vectors</a:t>
            </a:r>
          </a:p>
          <a:p>
            <a:r>
              <a:rPr lang="en-US" dirty="0"/>
              <a:t>Advanced:  </a:t>
            </a:r>
          </a:p>
          <a:p>
            <a:r>
              <a:rPr lang="en-US" dirty="0"/>
              <a:t>	evaluate your models</a:t>
            </a:r>
          </a:p>
          <a:p>
            <a:r>
              <a:rPr lang="en-US" dirty="0"/>
              <a:t>		confusion matrix</a:t>
            </a:r>
          </a:p>
          <a:p>
            <a:r>
              <a:rPr lang="en-US" dirty="0"/>
              <a:t>		ROC/AUC</a:t>
            </a:r>
          </a:p>
          <a:p>
            <a:r>
              <a:rPr lang="en-US" dirty="0"/>
              <a:t>		RMSE</a:t>
            </a:r>
          </a:p>
          <a:p>
            <a:r>
              <a:rPr lang="en-US" dirty="0"/>
              <a:t>	tune parameters</a:t>
            </a:r>
          </a:p>
          <a:p>
            <a:r>
              <a:rPr lang="en-US" dirty="0"/>
              <a:t>	use cross validation</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4/11/2019 12:57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068062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00_dl</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4/11/2019 12:56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515121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4/11/2019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3" name="Notes Placeholder 2">
            <a:extLst>
              <a:ext uri="{FF2B5EF4-FFF2-40B4-BE49-F238E27FC236}">
                <a16:creationId xmlns:a16="http://schemas.microsoft.com/office/drawing/2014/main" id="{4F59033E-0412-4A8E-A7B1-52B9FF8BC900}"/>
              </a:ext>
            </a:extLst>
          </p:cNvPr>
          <p:cNvSpPr>
            <a:spLocks noGrp="1"/>
          </p:cNvSpPr>
          <p:nvPr>
            <p:ph type="body" idx="1"/>
          </p:nvPr>
        </p:nvSpPr>
        <p:spPr/>
        <p:txBody>
          <a:bodyPr/>
          <a:lstStyle/>
          <a:p>
            <a:r>
              <a:rPr lang="en-US" dirty="0"/>
              <a:t>Any system that mimics human behavior</a:t>
            </a:r>
          </a:p>
          <a:p>
            <a:r>
              <a:rPr lang="en-US" dirty="0"/>
              <a:t>Decision trees</a:t>
            </a:r>
          </a:p>
          <a:p>
            <a:r>
              <a:rPr lang="en-US" dirty="0"/>
              <a:t>Expert systems</a:t>
            </a:r>
          </a:p>
          <a:p>
            <a:r>
              <a:rPr lang="en-US" dirty="0" err="1"/>
              <a:t>Msft</a:t>
            </a:r>
            <a:r>
              <a:rPr lang="en-US" dirty="0"/>
              <a:t> definition today</a:t>
            </a:r>
          </a:p>
          <a:p>
            <a:r>
              <a:rPr lang="en-US" dirty="0"/>
              <a:t>Ai winter due to hype, lack of data and compute</a:t>
            </a:r>
          </a:p>
          <a:p>
            <a:r>
              <a:rPr lang="en-US" dirty="0"/>
              <a:t>---</a:t>
            </a:r>
          </a:p>
          <a:p>
            <a:r>
              <a:rPr lang="en-US" dirty="0"/>
              <a:t>Data mining</a:t>
            </a:r>
          </a:p>
          <a:p>
            <a:r>
              <a:rPr lang="en-US" dirty="0"/>
              <a:t>And lots of data </a:t>
            </a:r>
          </a:p>
          <a:p>
            <a:r>
              <a:rPr lang="en-US" dirty="0"/>
              <a:t>Math to improve the data</a:t>
            </a:r>
          </a:p>
          <a:p>
            <a:r>
              <a:rPr lang="en-US" dirty="0"/>
              <a:t>Features and labels </a:t>
            </a:r>
          </a:p>
          <a:p>
            <a:r>
              <a:rPr lang="en-US" dirty="0"/>
              <a:t>---</a:t>
            </a:r>
          </a:p>
          <a:p>
            <a:r>
              <a:rPr lang="en-US" dirty="0"/>
              <a:t>Take a stack of </a:t>
            </a:r>
            <a:r>
              <a:rPr lang="en-US" dirty="0" err="1"/>
              <a:t>algos</a:t>
            </a:r>
            <a:r>
              <a:rPr lang="en-US" dirty="0"/>
              <a:t> and apply math</a:t>
            </a:r>
          </a:p>
          <a:p>
            <a:r>
              <a:rPr lang="en-US" dirty="0"/>
              <a:t>NNs</a:t>
            </a:r>
          </a:p>
          <a:p>
            <a:r>
              <a:rPr lang="en-US" dirty="0"/>
              <a:t>“layers”</a:t>
            </a:r>
          </a:p>
        </p:txBody>
      </p:sp>
    </p:spTree>
    <p:extLst>
      <p:ext uri="{BB962C8B-B14F-4D97-AF65-F5344CB8AC3E}">
        <p14:creationId xmlns:p14="http://schemas.microsoft.com/office/powerpoint/2010/main" val="160108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can tell you that’s a dog or not</a:t>
            </a:r>
          </a:p>
          <a:p>
            <a:r>
              <a:rPr lang="en-US" dirty="0"/>
              <a:t>But likely can’t tell you it’s a Labrador retriever</a:t>
            </a:r>
          </a:p>
          <a:p>
            <a:r>
              <a:rPr lang="en-US" dirty="0"/>
              <a:t>Classic dl problem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4/11/2019 12:56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85087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4/11/2019 12:56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
        <p:nvSpPr>
          <p:cNvPr id="3" name="Notes Placeholder 2">
            <a:extLst>
              <a:ext uri="{FF2B5EF4-FFF2-40B4-BE49-F238E27FC236}">
                <a16:creationId xmlns:a16="http://schemas.microsoft.com/office/drawing/2014/main" id="{AD752936-07C3-4965-9875-ADB685F0C2D3}"/>
              </a:ext>
            </a:extLst>
          </p:cNvPr>
          <p:cNvSpPr>
            <a:spLocks noGrp="1"/>
          </p:cNvSpPr>
          <p:nvPr>
            <p:ph type="body" idx="1"/>
          </p:nvPr>
        </p:nvSpPr>
        <p:spPr/>
        <p:txBody>
          <a:bodyPr/>
          <a:lstStyle/>
          <a:p>
            <a:r>
              <a:rPr lang="en-US" dirty="0"/>
              <a:t>Axons, neurons, dendrites</a:t>
            </a:r>
          </a:p>
          <a:p>
            <a:endParaRPr lang="en-US" dirty="0"/>
          </a:p>
          <a:p>
            <a:r>
              <a:rPr lang="en-US" dirty="0"/>
              <a:t>Activation function:  does the next neuron care?</a:t>
            </a:r>
          </a:p>
          <a:p>
            <a:r>
              <a:rPr lang="en-US" dirty="0"/>
              <a:t>Sigmoid</a:t>
            </a:r>
          </a:p>
          <a:p>
            <a:endParaRPr lang="en-US" dirty="0"/>
          </a:p>
          <a:p>
            <a:r>
              <a:rPr lang="en-US" dirty="0" err="1"/>
              <a:t>Backpropogation</a:t>
            </a:r>
            <a:r>
              <a:rPr lang="en-US" dirty="0"/>
              <a:t>:  the result is sent back through the system again.</a:t>
            </a:r>
          </a:p>
          <a:p>
            <a:endParaRPr lang="en-US" dirty="0"/>
          </a:p>
          <a:p>
            <a:r>
              <a:rPr lang="en-US" dirty="0"/>
              <a:t>DL:  needs more and more data vs diminishing returns</a:t>
            </a:r>
          </a:p>
          <a:p>
            <a:endParaRPr lang="en-US" dirty="0"/>
          </a:p>
          <a:p>
            <a:r>
              <a:rPr lang="en-US" dirty="0"/>
              <a:t>It’s just math</a:t>
            </a:r>
          </a:p>
          <a:p>
            <a:r>
              <a:rPr lang="en-US" dirty="0"/>
              <a:t>Takes a lot of hardware and a lot of time</a:t>
            </a:r>
          </a:p>
        </p:txBody>
      </p:sp>
    </p:spTree>
    <p:extLst>
      <p:ext uri="{BB962C8B-B14F-4D97-AF65-F5344CB8AC3E}">
        <p14:creationId xmlns:p14="http://schemas.microsoft.com/office/powerpoint/2010/main" val="318201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4/11/2019 12:56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
        <p:nvSpPr>
          <p:cNvPr id="3" name="Notes Placeholder 2">
            <a:extLst>
              <a:ext uri="{FF2B5EF4-FFF2-40B4-BE49-F238E27FC236}">
                <a16:creationId xmlns:a16="http://schemas.microsoft.com/office/drawing/2014/main" id="{7D9023A0-7FC3-45DF-A7E6-DEE87AA69CFA}"/>
              </a:ext>
            </a:extLst>
          </p:cNvPr>
          <p:cNvSpPr>
            <a:spLocks noGrp="1"/>
          </p:cNvSpPr>
          <p:nvPr>
            <p:ph type="body" idx="1"/>
          </p:nvPr>
        </p:nvSpPr>
        <p:spPr/>
        <p:txBody>
          <a:bodyPr/>
          <a:lstStyle/>
          <a:p>
            <a:r>
              <a:rPr lang="en-US" dirty="0"/>
              <a:t>Databricks history</a:t>
            </a:r>
          </a:p>
          <a:p>
            <a:r>
              <a:rPr lang="en-US" dirty="0"/>
              <a:t>Data engineers</a:t>
            </a:r>
          </a:p>
          <a:p>
            <a:endParaRPr lang="en-US" dirty="0"/>
          </a:p>
        </p:txBody>
      </p:sp>
    </p:spTree>
    <p:extLst>
      <p:ext uri="{BB962C8B-B14F-4D97-AF65-F5344CB8AC3E}">
        <p14:creationId xmlns:p14="http://schemas.microsoft.com/office/powerpoint/2010/main" val="1390922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4/11/2019 12:56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
        <p:nvSpPr>
          <p:cNvPr id="3" name="Notes Placeholder 2">
            <a:extLst>
              <a:ext uri="{FF2B5EF4-FFF2-40B4-BE49-F238E27FC236}">
                <a16:creationId xmlns:a16="http://schemas.microsoft.com/office/drawing/2014/main" id="{7C8E499D-34BF-40A2-B6F1-41C8AA846B80}"/>
              </a:ext>
            </a:extLst>
          </p:cNvPr>
          <p:cNvSpPr>
            <a:spLocks noGrp="1"/>
          </p:cNvSpPr>
          <p:nvPr>
            <p:ph type="body" idx="1"/>
          </p:nvPr>
        </p:nvSpPr>
        <p:spPr/>
        <p:txBody>
          <a:bodyPr/>
          <a:lstStyle/>
          <a:p>
            <a:r>
              <a:rPr lang="en-US" dirty="0"/>
              <a:t>20:00</a:t>
            </a:r>
          </a:p>
          <a:p>
            <a:endParaRPr lang="en-US" dirty="0"/>
          </a:p>
        </p:txBody>
      </p:sp>
    </p:spTree>
    <p:extLst>
      <p:ext uri="{BB962C8B-B14F-4D97-AF65-F5344CB8AC3E}">
        <p14:creationId xmlns:p14="http://schemas.microsoft.com/office/powerpoint/2010/main" val="2809655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4/11/2019 12:56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65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4/11/2019 12:56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445578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331341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1_Title &amp; Non-bulleted text">
    <p:spTree>
      <p:nvGrpSpPr>
        <p:cNvPr id="1" name=""/>
        <p:cNvGrpSpPr/>
        <p:nvPr/>
      </p:nvGrpSpPr>
      <p:grpSpPr>
        <a:xfrm>
          <a:off x="0" y="0"/>
          <a:ext cx="0" cy="0"/>
          <a:chOff x="0" y="0"/>
          <a:chExt cx="0" cy="0"/>
        </a:xfrm>
      </p:grpSpPr>
      <p:pic>
        <p:nvPicPr>
          <p:cNvPr id="85" name="NEW Brand Colors 2018" descr="NEW Brand Colors 2018"/>
          <p:cNvPicPr>
            <a:picLocks noChangeAspect="1"/>
          </p:cNvPicPr>
          <p:nvPr/>
        </p:nvPicPr>
        <p:blipFill>
          <a:blip r:embed="rId2">
            <a:extLst/>
          </a:blip>
          <a:stretch>
            <a:fillRect/>
          </a:stretch>
        </p:blipFill>
        <p:spPr>
          <a:xfrm rot="5400000">
            <a:off x="9288988" y="2942644"/>
            <a:ext cx="6858001" cy="972713"/>
          </a:xfrm>
          <a:prstGeom prst="rect">
            <a:avLst/>
          </a:prstGeom>
          <a:ln w="12700">
            <a:miter lim="400000"/>
          </a:ln>
        </p:spPr>
      </p:pic>
      <p:sp>
        <p:nvSpPr>
          <p:cNvPr id="86" name="Title Text"/>
          <p:cNvSpPr txBox="1">
            <a:spLocks noGrp="1"/>
          </p:cNvSpPr>
          <p:nvPr>
            <p:ph type="title"/>
          </p:nvPr>
        </p:nvSpPr>
        <p:spPr>
          <a:xfrm>
            <a:off x="588262" y="457200"/>
            <a:ext cx="11018521" cy="553999"/>
          </a:xfrm>
          <a:prstGeom prst="rect">
            <a:avLst/>
          </a:prstGeom>
        </p:spPr>
        <p:txBody>
          <a:bodyPr>
            <a:normAutofit/>
          </a:bodyPr>
          <a:lstStyle/>
          <a:p>
            <a:r>
              <a:t>Title Text</a:t>
            </a:r>
          </a:p>
        </p:txBody>
      </p:sp>
      <p:sp>
        <p:nvSpPr>
          <p:cNvPr id="87" name="Body Level One…"/>
          <p:cNvSpPr txBox="1">
            <a:spLocks noGrp="1"/>
          </p:cNvSpPr>
          <p:nvPr>
            <p:ph type="body" sz="half" idx="1"/>
          </p:nvPr>
        </p:nvSpPr>
        <p:spPr>
          <a:xfrm>
            <a:off x="586389" y="1434370"/>
            <a:ext cx="11018521" cy="2308325"/>
          </a:xfrm>
          <a:prstGeom prst="rect">
            <a:avLst/>
          </a:prstGeom>
        </p:spPr>
        <p:txBody>
          <a:bodyPr>
            <a:normAutofit/>
          </a:bodyPr>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1868515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 id="2147484653" r:id="rId25"/>
    <p:sldLayoutId id="2147484654"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davewentzel.com/demos/EndtoEndBigData"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6.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4200" y="3962400"/>
            <a:ext cx="9144000" cy="1231106"/>
          </a:xfrm>
        </p:spPr>
        <p:txBody>
          <a:bodyPr/>
          <a:lstStyle/>
          <a:p>
            <a:r>
              <a:rPr lang="en-US" dirty="0"/>
              <a:t>Dave Wentzel</a:t>
            </a:r>
          </a:p>
          <a:p>
            <a:r>
              <a:rPr lang="en-US" dirty="0"/>
              <a:t>linkedin.com/in/</a:t>
            </a:r>
            <a:r>
              <a:rPr lang="en-US" dirty="0" err="1"/>
              <a:t>dwentzel</a:t>
            </a:r>
            <a:endParaRPr lang="en-US" dirty="0"/>
          </a:p>
          <a:p>
            <a:r>
              <a:rPr lang="en-US" dirty="0">
                <a:hlinkClick r:id="rId3"/>
              </a:rPr>
              <a:t>git.davewentzel.com/demos/</a:t>
            </a:r>
            <a:r>
              <a:rPr lang="en-US" dirty="0" err="1">
                <a:hlinkClick r:id="rId3"/>
              </a:rPr>
              <a:t>EndtoEndBigData</a:t>
            </a:r>
            <a:endParaRPr lang="en-US" dirty="0"/>
          </a:p>
          <a:p>
            <a:endParaRPr lang="en-US" dirty="0"/>
          </a:p>
        </p:txBody>
      </p:sp>
      <p:sp>
        <p:nvSpPr>
          <p:cNvPr id="4" name="Title 3"/>
          <p:cNvSpPr>
            <a:spLocks noGrp="1"/>
          </p:cNvSpPr>
          <p:nvPr>
            <p:ph type="title"/>
          </p:nvPr>
        </p:nvSpPr>
        <p:spPr>
          <a:xfrm>
            <a:off x="584200" y="2979778"/>
            <a:ext cx="8469058" cy="553998"/>
          </a:xfrm>
        </p:spPr>
        <p:txBody>
          <a:bodyPr/>
          <a:lstStyle/>
          <a:p>
            <a:r>
              <a:rPr lang="en-US" dirty="0"/>
              <a:t>End-to-End Big Data Workshop</a:t>
            </a: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9C4E-D4D2-4C91-BD22-44ABD1ED5DD0}"/>
              </a:ext>
            </a:extLst>
          </p:cNvPr>
          <p:cNvSpPr>
            <a:spLocks noGrp="1"/>
          </p:cNvSpPr>
          <p:nvPr>
            <p:ph type="title"/>
          </p:nvPr>
        </p:nvSpPr>
        <p:spPr/>
        <p:txBody>
          <a:bodyPr/>
          <a:lstStyle/>
          <a:p>
            <a:r>
              <a:rPr lang="en-US" dirty="0"/>
              <a:t>Why Distributed Deep Learning</a:t>
            </a:r>
          </a:p>
        </p:txBody>
      </p:sp>
      <p:sp>
        <p:nvSpPr>
          <p:cNvPr id="7" name="Google Shape;950;p79">
            <a:extLst>
              <a:ext uri="{FF2B5EF4-FFF2-40B4-BE49-F238E27FC236}">
                <a16:creationId xmlns:a16="http://schemas.microsoft.com/office/drawing/2014/main" id="{111120CA-886B-4BF0-B3B1-5D78E00CC7E4}"/>
              </a:ext>
            </a:extLst>
          </p:cNvPr>
          <p:cNvSpPr txBox="1">
            <a:spLocks/>
          </p:cNvSpPr>
          <p:nvPr/>
        </p:nvSpPr>
        <p:spPr>
          <a:xfrm>
            <a:off x="415600" y="1536633"/>
            <a:ext cx="69756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87668" algn="l" rtl="0">
              <a:lnSpc>
                <a:spcPct val="100000"/>
              </a:lnSpc>
              <a:spcBef>
                <a:spcPts val="0"/>
              </a:spcBef>
              <a:spcAft>
                <a:spcPts val="0"/>
              </a:spcAft>
              <a:buClr>
                <a:schemeClr val="lt1"/>
              </a:buClr>
              <a:buSzPts val="2160"/>
              <a:buFont typeface="Arial"/>
              <a:buChar char="•"/>
              <a:defRPr sz="3200" b="0" i="0" u="none" strike="noStrike" cap="none">
                <a:solidFill>
                  <a:schemeClr val="lt1"/>
                </a:solidFill>
                <a:latin typeface="Source Sans Pro"/>
                <a:ea typeface="Source Sans Pro"/>
                <a:cs typeface="Source Sans Pro"/>
                <a:sym typeface="Source Sans Pro"/>
              </a:defRPr>
            </a:lvl1pPr>
            <a:lvl2pPr marL="1219170" marR="0" lvl="1" indent="-457189" algn="l" rtl="0">
              <a:lnSpc>
                <a:spcPct val="100000"/>
              </a:lnSpc>
              <a:spcBef>
                <a:spcPts val="0"/>
              </a:spcBef>
              <a:spcAft>
                <a:spcPts val="0"/>
              </a:spcAft>
              <a:buClr>
                <a:schemeClr val="lt1"/>
              </a:buClr>
              <a:buSzPts val="1800"/>
              <a:buFont typeface="Arial"/>
              <a:buChar char="•"/>
              <a:defRPr sz="2667" b="0" i="0" u="none" strike="noStrike" cap="none">
                <a:solidFill>
                  <a:schemeClr val="lt1"/>
                </a:solidFill>
                <a:latin typeface="Source Sans Pro"/>
                <a:ea typeface="Source Sans Pro"/>
                <a:cs typeface="Source Sans Pro"/>
                <a:sym typeface="Source Sans Pro"/>
              </a:defRPr>
            </a:lvl2pPr>
            <a:lvl3pPr marL="1828754" marR="0" lvl="2" indent="-426708" algn="l" rtl="0">
              <a:lnSpc>
                <a:spcPct val="100000"/>
              </a:lnSpc>
              <a:spcBef>
                <a:spcPts val="0"/>
              </a:spcBef>
              <a:spcAft>
                <a:spcPts val="0"/>
              </a:spcAft>
              <a:buClr>
                <a:schemeClr val="lt1"/>
              </a:buClr>
              <a:buSzPts val="144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2438339" marR="0" lvl="3" indent="-441948" algn="l" rtl="0">
              <a:lnSpc>
                <a:spcPct val="100000"/>
              </a:lnSpc>
              <a:spcBef>
                <a:spcPts val="0"/>
              </a:spcBef>
              <a:spcAft>
                <a:spcPts val="0"/>
              </a:spcAft>
              <a:buClr>
                <a:schemeClr val="lt1"/>
              </a:buClr>
              <a:buSzPts val="1620"/>
              <a:buFont typeface="Arial"/>
              <a:buChar char="•"/>
              <a:defRPr sz="2400" b="0" i="0" u="none" strike="noStrike" cap="none">
                <a:solidFill>
                  <a:schemeClr val="lt1"/>
                </a:solidFill>
                <a:latin typeface="Source Sans Pro"/>
                <a:ea typeface="Source Sans Pro"/>
                <a:cs typeface="Source Sans Pro"/>
                <a:sym typeface="Source Sans Pro"/>
              </a:defRPr>
            </a:lvl4pPr>
            <a:lvl5pPr marL="3047924" marR="0" lvl="4" indent="-413162" algn="l" rtl="0">
              <a:lnSpc>
                <a:spcPct val="100000"/>
              </a:lnSpc>
              <a:spcBef>
                <a:spcPts val="0"/>
              </a:spcBef>
              <a:spcAft>
                <a:spcPts val="0"/>
              </a:spcAft>
              <a:buClr>
                <a:schemeClr val="lt1"/>
              </a:buClr>
              <a:buSzPts val="1280"/>
              <a:buFont typeface="Merriweather Sans"/>
              <a:buChar char="–"/>
              <a:defRPr sz="2133" b="0" i="0" u="none" strike="noStrike" cap="none">
                <a:solidFill>
                  <a:schemeClr val="lt1"/>
                </a:solidFill>
                <a:latin typeface="Source Sans Pro"/>
                <a:ea typeface="Source Sans Pro"/>
                <a:cs typeface="Source Sans Pro"/>
                <a:sym typeface="Source Sans Pro"/>
              </a:defRPr>
            </a:lvl5pPr>
            <a:lvl6pPr marL="3657509" marR="0" lvl="5" indent="-474121" algn="l" rtl="0">
              <a:lnSpc>
                <a:spcPct val="100000"/>
              </a:lnSpc>
              <a:spcBef>
                <a:spcPts val="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lnSpc>
                <a:spcPct val="100000"/>
              </a:lnSpc>
              <a:spcBef>
                <a:spcPts val="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lnSpc>
                <a:spcPct val="100000"/>
              </a:lnSpc>
              <a:spcBef>
                <a:spcPts val="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lnSpc>
                <a:spcPct val="100000"/>
              </a:lnSpc>
              <a:spcBef>
                <a:spcPts val="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FFFFFF"/>
              </a:buClr>
              <a:buSzPts val="2160"/>
              <a:buFont typeface="Arial"/>
              <a:buNone/>
              <a:tabLst/>
              <a:defRPr/>
            </a:pPr>
            <a:r>
              <a:rPr kumimoji="0" lang="en-US" sz="3200"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sym typeface="Source Sans Pro"/>
              </a:rPr>
              <a:t>Value to customers:</a:t>
            </a:r>
          </a:p>
          <a:p>
            <a:pPr marL="609585" marR="0" lvl="0" indent="-487668" algn="l" defTabSz="914400" rtl="0" eaLnBrk="1" fontAlgn="auto" latinLnBrk="0" hangingPunct="1">
              <a:lnSpc>
                <a:spcPct val="100000"/>
              </a:lnSpc>
              <a:spcBef>
                <a:spcPts val="0"/>
              </a:spcBef>
              <a:spcAft>
                <a:spcPts val="0"/>
              </a:spcAft>
              <a:buClrTx/>
              <a:buSzPts val="2160"/>
              <a:buFont typeface="Arial"/>
              <a:buChar char="•"/>
              <a:tabLst/>
              <a:defRPr/>
            </a:pPr>
            <a:r>
              <a:rPr kumimoji="0" lang="en-US" sz="3200"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sym typeface="Source Sans Pro"/>
              </a:rPr>
              <a:t>DL is known for improving with data</a:t>
            </a:r>
          </a:p>
          <a:p>
            <a:pPr marL="609585" marR="0" lvl="0" indent="-487668" algn="l" defTabSz="914400" rtl="0" eaLnBrk="1" fontAlgn="auto" latinLnBrk="0" hangingPunct="1">
              <a:lnSpc>
                <a:spcPct val="100000"/>
              </a:lnSpc>
              <a:spcBef>
                <a:spcPts val="0"/>
              </a:spcBef>
              <a:spcAft>
                <a:spcPts val="0"/>
              </a:spcAft>
              <a:buClrTx/>
              <a:buSzPts val="2160"/>
              <a:buFont typeface="Arial"/>
              <a:buChar char="•"/>
              <a:tabLst/>
              <a:defRPr/>
            </a:pPr>
            <a:r>
              <a:rPr kumimoji="0" lang="en-US" sz="3200"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sym typeface="Source Sans Pro"/>
              </a:rPr>
              <a:t>Scale DL training from </a:t>
            </a:r>
            <a:r>
              <a:rPr lang="en-US" kern="0" dirty="0">
                <a:solidFill>
                  <a:srgbClr val="000000"/>
                </a:solidFill>
                <a:latin typeface="Segoe UI Semilight" panose="020B0402040204020203" pitchFamily="34" charset="0"/>
                <a:cs typeface="Segoe UI Semilight" panose="020B0402040204020203" pitchFamily="34" charset="0"/>
              </a:rPr>
              <a:t>single node</a:t>
            </a:r>
            <a:endParaRPr kumimoji="0" lang="en-US" sz="3200"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sym typeface="Source Sans Pro"/>
            </a:endParaRPr>
          </a:p>
          <a:p>
            <a:pPr marL="609585" marR="0" lvl="0" indent="-487668" algn="l" defTabSz="914400" rtl="0" eaLnBrk="1" fontAlgn="auto" latinLnBrk="0" hangingPunct="1">
              <a:lnSpc>
                <a:spcPct val="100000"/>
              </a:lnSpc>
              <a:spcBef>
                <a:spcPts val="0"/>
              </a:spcBef>
              <a:spcAft>
                <a:spcPts val="0"/>
              </a:spcAft>
              <a:buClrTx/>
              <a:buSzPts val="2160"/>
              <a:buFont typeface="Arial"/>
              <a:buChar char="•"/>
              <a:tabLst/>
              <a:defRPr/>
            </a:pPr>
            <a:r>
              <a:rPr kumimoji="0" lang="en-US" sz="3200" b="0" i="0" u="none" strike="noStrike" kern="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sym typeface="Source Sans Pro"/>
              </a:rPr>
              <a:t>Improve training speed &amp; reduce time-to-value</a:t>
            </a:r>
          </a:p>
          <a:p>
            <a:pPr marL="0" marR="0" lvl="0" indent="0" algn="l" defTabSz="914400" rtl="0" eaLnBrk="1" fontAlgn="auto" latinLnBrk="0" hangingPunct="1">
              <a:lnSpc>
                <a:spcPct val="100000"/>
              </a:lnSpc>
              <a:spcBef>
                <a:spcPts val="0"/>
              </a:spcBef>
              <a:spcAft>
                <a:spcPts val="0"/>
              </a:spcAft>
              <a:buClr>
                <a:srgbClr val="FFFFFF"/>
              </a:buClr>
              <a:buSzPts val="2160"/>
              <a:buFont typeface="Arial"/>
              <a:buNone/>
              <a:tabLst/>
              <a:defRPr/>
            </a:pPr>
            <a:endParaRPr kumimoji="0" lang="en-US" sz="3200" b="0" i="0" u="none" strike="noStrike" kern="0" cap="none" spc="0" normalizeH="0" baseline="0" noProof="0" dirty="0">
              <a:ln>
                <a:noFill/>
              </a:ln>
              <a:solidFill>
                <a:srgbClr val="000000"/>
              </a:solidFill>
              <a:effectLst/>
              <a:uLnTx/>
              <a:uFillTx/>
              <a:latin typeface="Source Sans Pro"/>
              <a:ea typeface="Source Sans Pro"/>
              <a:sym typeface="Source Sans Pro"/>
            </a:endParaRPr>
          </a:p>
        </p:txBody>
      </p:sp>
      <p:pic>
        <p:nvPicPr>
          <p:cNvPr id="8" name="Google Shape;951;p79">
            <a:extLst>
              <a:ext uri="{FF2B5EF4-FFF2-40B4-BE49-F238E27FC236}">
                <a16:creationId xmlns:a16="http://schemas.microsoft.com/office/drawing/2014/main" id="{370F5932-9EA3-4E93-B24A-8ED3E4DE8326}"/>
              </a:ext>
            </a:extLst>
          </p:cNvPr>
          <p:cNvPicPr preferRelativeResize="0"/>
          <p:nvPr/>
        </p:nvPicPr>
        <p:blipFill>
          <a:blip r:embed="rId3">
            <a:alphaModFix/>
          </a:blip>
          <a:stretch>
            <a:fillRect/>
          </a:stretch>
        </p:blipFill>
        <p:spPr>
          <a:xfrm>
            <a:off x="7602968" y="1919268"/>
            <a:ext cx="3838833" cy="3019465"/>
          </a:xfrm>
          <a:prstGeom prst="rect">
            <a:avLst/>
          </a:prstGeom>
          <a:noFill/>
          <a:ln>
            <a:noFill/>
          </a:ln>
        </p:spPr>
      </p:pic>
    </p:spTree>
    <p:extLst>
      <p:ext uri="{BB962C8B-B14F-4D97-AF65-F5344CB8AC3E}">
        <p14:creationId xmlns:p14="http://schemas.microsoft.com/office/powerpoint/2010/main" val="13663730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Title 16"/>
          <p:cNvSpPr txBox="1">
            <a:spLocks noGrp="1"/>
          </p:cNvSpPr>
          <p:nvPr>
            <p:ph type="title"/>
          </p:nvPr>
        </p:nvSpPr>
        <p:spPr>
          <a:xfrm>
            <a:off x="588262" y="457200"/>
            <a:ext cx="11018522" cy="553999"/>
          </a:xfrm>
          <a:prstGeom prst="rect">
            <a:avLst/>
          </a:prstGeom>
        </p:spPr>
        <p:txBody>
          <a:bodyPr/>
          <a:lstStyle>
            <a:lvl1pPr>
              <a:defRPr spc="-100"/>
            </a:lvl1pPr>
          </a:lstStyle>
          <a:p>
            <a:r>
              <a:t>How </a:t>
            </a:r>
            <a:r>
              <a:rPr lang="en-US"/>
              <a:t>Azure </a:t>
            </a:r>
            <a:r>
              <a:t>Databricks Helps Deep Learning</a:t>
            </a:r>
          </a:p>
        </p:txBody>
      </p:sp>
      <p:sp>
        <p:nvSpPr>
          <p:cNvPr id="612" name="Shape 700"/>
          <p:cNvSpPr txBox="1"/>
          <p:nvPr/>
        </p:nvSpPr>
        <p:spPr>
          <a:xfrm>
            <a:off x="280566" y="2297666"/>
            <a:ext cx="3711200" cy="260600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mc="http://schemas.openxmlformats.org/markup-compatibility/2006" xmlns="" val="1"/>
            </a:ext>
          </a:extLst>
        </p:spPr>
        <p:txBody>
          <a:bodyPr lIns="121899" tIns="121899" rIns="121899" bIns="121899">
            <a:spAutoFit/>
          </a:bodyPr>
          <a:lstStyle/>
          <a:p>
            <a:pPr marL="41483" marR="0" lvl="0" indent="141392" algn="ctr" defTabSz="932742" rtl="0" eaLnBrk="1" fontAlgn="auto" latinLnBrk="0" hangingPunct="0">
              <a:lnSpc>
                <a:spcPct val="100000"/>
              </a:lnSpc>
              <a:spcBef>
                <a:spcPts val="600"/>
              </a:spcBef>
              <a:spcAft>
                <a:spcPts val="0"/>
              </a:spcAft>
              <a:buClrTx/>
              <a:buSzTx/>
              <a:buFontTx/>
              <a:buNone/>
              <a:tabLst/>
              <a:defRPr sz="2800">
                <a:solidFill>
                  <a:srgbClr val="0078D4"/>
                </a:solidFill>
                <a:latin typeface="Segoe UI Semilight"/>
                <a:ea typeface="Segoe UI Semilight"/>
                <a:cs typeface="Segoe UI Semilight"/>
                <a:sym typeface="Segoe UI Semilight"/>
              </a:defRPr>
            </a:pPr>
            <a:r>
              <a:rPr kumimoji="0" sz="2800" b="0" i="0" u="none" strike="noStrike" kern="0" cap="none" spc="0" normalizeH="0" baseline="0" noProof="0" dirty="0">
                <a:ln>
                  <a:noFill/>
                </a:ln>
                <a:solidFill>
                  <a:srgbClr val="0078D4"/>
                </a:solidFill>
                <a:effectLst/>
                <a:uLnTx/>
                <a:uFillTx/>
                <a:latin typeface="Segoe UI Semilight"/>
                <a:cs typeface="Segoe UI Semilight"/>
                <a:sym typeface="Segoe UI Semilight"/>
              </a:rPr>
              <a:t>Highly performant and reliable data pipelines</a:t>
            </a:r>
          </a:p>
          <a:p>
            <a:pPr marL="41483" marR="0" lvl="0" indent="141392" algn="ctr" defTabSz="932742" rtl="0" eaLnBrk="1" fontAlgn="auto" latinLnBrk="0" hangingPunct="0">
              <a:lnSpc>
                <a:spcPct val="100000"/>
              </a:lnSpc>
              <a:spcBef>
                <a:spcPts val="600"/>
              </a:spcBef>
              <a:spcAft>
                <a:spcPts val="0"/>
              </a:spcAft>
              <a:buClrTx/>
              <a:buSzTx/>
              <a:buFontTx/>
              <a:buNone/>
              <a:tabLst/>
              <a:defRPr sz="2800">
                <a:solidFill>
                  <a:srgbClr val="FF9900"/>
                </a:solidFill>
                <a:latin typeface="Source Sans Pro Light"/>
                <a:ea typeface="Source Sans Pro Light"/>
                <a:cs typeface="Source Sans Pro Light"/>
                <a:sym typeface="Source Sans Pro Light"/>
              </a:defRPr>
            </a:pPr>
            <a:endParaRPr kumimoji="0" sz="2800" b="0" i="0" u="none" strike="noStrike" kern="0" cap="none" spc="0" normalizeH="0" baseline="0" noProof="0" dirty="0">
              <a:ln>
                <a:noFill/>
              </a:ln>
              <a:solidFill>
                <a:srgbClr val="FF9900"/>
              </a:solidFill>
              <a:effectLst/>
              <a:uLnTx/>
              <a:uFillTx/>
              <a:latin typeface="Source Sans Pro Light"/>
              <a:ea typeface="Source Sans Pro Light"/>
              <a:sym typeface="Source Sans Pro Light"/>
            </a:endParaRPr>
          </a:p>
        </p:txBody>
      </p:sp>
      <p:sp>
        <p:nvSpPr>
          <p:cNvPr id="613" name="Shape 701"/>
          <p:cNvSpPr txBox="1"/>
          <p:nvPr/>
        </p:nvSpPr>
        <p:spPr>
          <a:xfrm>
            <a:off x="4070400" y="2297666"/>
            <a:ext cx="3881201" cy="260600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mc="http://schemas.openxmlformats.org/markup-compatibility/2006" xmlns="" val="1"/>
            </a:ext>
          </a:extLst>
        </p:spPr>
        <p:txBody>
          <a:bodyPr lIns="121899" tIns="121899" rIns="121899" bIns="121899">
            <a:spAutoFit/>
          </a:bodyPr>
          <a:lstStyle/>
          <a:p>
            <a:pPr marL="41483" marR="0" lvl="0" indent="141392" algn="ctr" defTabSz="932742" rtl="0" eaLnBrk="1" fontAlgn="auto" latinLnBrk="0" hangingPunct="0">
              <a:lnSpc>
                <a:spcPct val="100000"/>
              </a:lnSpc>
              <a:spcBef>
                <a:spcPts val="600"/>
              </a:spcBef>
              <a:spcAft>
                <a:spcPts val="0"/>
              </a:spcAft>
              <a:buClrTx/>
              <a:buSzTx/>
              <a:buFontTx/>
              <a:buNone/>
              <a:tabLst/>
              <a:defRPr sz="2800">
                <a:solidFill>
                  <a:srgbClr val="0078D4"/>
                </a:solidFill>
                <a:latin typeface="Segoe UI Semilight"/>
                <a:ea typeface="Segoe UI Semilight"/>
                <a:cs typeface="Segoe UI Semilight"/>
                <a:sym typeface="Segoe UI Semilight"/>
              </a:defRPr>
            </a:pPr>
            <a:r>
              <a:rPr kumimoji="0" sz="2800" b="0" i="0" u="none" strike="noStrike" kern="0" cap="none" spc="0" normalizeH="0" baseline="0" noProof="0">
                <a:ln>
                  <a:noFill/>
                </a:ln>
                <a:solidFill>
                  <a:srgbClr val="0078D4"/>
                </a:solidFill>
                <a:effectLst/>
                <a:uLnTx/>
                <a:uFillTx/>
                <a:latin typeface="Segoe UI Semilight"/>
                <a:cs typeface="Segoe UI Semilight"/>
                <a:sym typeface="Segoe UI Semilight"/>
              </a:rPr>
              <a:t>Cutting-edge AI models at massive scale</a:t>
            </a:r>
          </a:p>
          <a:p>
            <a:pPr marL="41483" marR="0" lvl="0" indent="141392" algn="ctr" defTabSz="932742" rtl="0" eaLnBrk="1" fontAlgn="auto" latinLnBrk="0" hangingPunct="0">
              <a:lnSpc>
                <a:spcPct val="100000"/>
              </a:lnSpc>
              <a:spcBef>
                <a:spcPts val="600"/>
              </a:spcBef>
              <a:spcAft>
                <a:spcPts val="0"/>
              </a:spcAft>
              <a:buClrTx/>
              <a:buSzTx/>
              <a:buFontTx/>
              <a:buNone/>
              <a:tabLst/>
              <a:defRPr sz="2800">
                <a:solidFill>
                  <a:srgbClr val="FF9900"/>
                </a:solidFill>
                <a:latin typeface="Source Sans Pro Light"/>
                <a:ea typeface="Source Sans Pro Light"/>
                <a:cs typeface="Source Sans Pro Light"/>
                <a:sym typeface="Source Sans Pro Light"/>
              </a:defRPr>
            </a:pPr>
            <a:endParaRPr kumimoji="0" sz="2800" b="0" i="0" u="none" strike="noStrike" kern="0" cap="none" spc="0" normalizeH="0" baseline="0" noProof="0">
              <a:ln>
                <a:noFill/>
              </a:ln>
              <a:solidFill>
                <a:srgbClr val="FF9900"/>
              </a:solidFill>
              <a:effectLst/>
              <a:uLnTx/>
              <a:uFillTx/>
              <a:latin typeface="Source Sans Pro Light"/>
              <a:ea typeface="Source Sans Pro Light"/>
              <a:sym typeface="Source Sans Pro Light"/>
            </a:endParaRPr>
          </a:p>
        </p:txBody>
      </p:sp>
      <p:sp>
        <p:nvSpPr>
          <p:cNvPr id="614" name="Shape 702"/>
          <p:cNvSpPr txBox="1"/>
          <p:nvPr/>
        </p:nvSpPr>
        <p:spPr>
          <a:xfrm>
            <a:off x="8030233" y="2297666"/>
            <a:ext cx="3881201" cy="161578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mc="http://schemas.openxmlformats.org/markup-compatibility/2006" xmlns="" val="1"/>
            </a:ext>
          </a:extLst>
        </p:spPr>
        <p:txBody>
          <a:bodyPr lIns="121899" tIns="121899" rIns="121899" bIns="121899">
            <a:spAutoFit/>
          </a:bodyPr>
          <a:lstStyle/>
          <a:p>
            <a:pPr marL="41483" marR="0" lvl="0" indent="141392" algn="ctr" defTabSz="932742" rtl="0" eaLnBrk="1" fontAlgn="auto" latinLnBrk="0" hangingPunct="0">
              <a:lnSpc>
                <a:spcPct val="100000"/>
              </a:lnSpc>
              <a:spcBef>
                <a:spcPts val="600"/>
              </a:spcBef>
              <a:spcAft>
                <a:spcPts val="0"/>
              </a:spcAft>
              <a:buClrTx/>
              <a:buSzTx/>
              <a:buFontTx/>
              <a:buNone/>
              <a:tabLst/>
              <a:defRPr sz="2800">
                <a:solidFill>
                  <a:srgbClr val="0078D4"/>
                </a:solidFill>
                <a:latin typeface="Segoe UI Semilight"/>
                <a:ea typeface="Segoe UI Semilight"/>
                <a:cs typeface="Segoe UI Semilight"/>
                <a:sym typeface="Segoe UI Semilight"/>
              </a:defRPr>
            </a:pPr>
            <a:r>
              <a:rPr kumimoji="0" lang="en-US" sz="2800" b="0" i="0" u="none" strike="noStrike" kern="0" cap="none" spc="0" normalizeH="0" baseline="0" noProof="0" dirty="0">
                <a:ln>
                  <a:noFill/>
                </a:ln>
                <a:solidFill>
                  <a:srgbClr val="0078D4"/>
                </a:solidFill>
                <a:effectLst/>
                <a:uLnTx/>
                <a:uFillTx/>
                <a:latin typeface="Segoe UI Semilight"/>
                <a:cs typeface="Segoe UI Semilight"/>
                <a:sym typeface="Segoe UI Semilight"/>
              </a:rPr>
              <a:t>Highly iterative and collaborative process</a:t>
            </a:r>
            <a:endParaRPr kumimoji="0" sz="2800" b="0" i="0" u="none" strike="noStrike" kern="0" cap="none" spc="0" normalizeH="0" baseline="0" noProof="0" dirty="0">
              <a:ln>
                <a:noFill/>
              </a:ln>
              <a:solidFill>
                <a:srgbClr val="0078D4"/>
              </a:solidFill>
              <a:effectLst/>
              <a:uLnTx/>
              <a:uFillTx/>
              <a:latin typeface="Segoe UI Semilight"/>
              <a:cs typeface="Segoe UI Semilight"/>
              <a:sym typeface="Segoe UI Semilight"/>
            </a:endParaRPr>
          </a:p>
          <a:p>
            <a:pPr marL="41483" marR="0" lvl="0" indent="141392" algn="ctr" defTabSz="932742" rtl="0" eaLnBrk="1" fontAlgn="auto" latinLnBrk="0" hangingPunct="0">
              <a:lnSpc>
                <a:spcPct val="100000"/>
              </a:lnSpc>
              <a:spcBef>
                <a:spcPts val="600"/>
              </a:spcBef>
              <a:spcAft>
                <a:spcPts val="0"/>
              </a:spcAft>
              <a:buClrTx/>
              <a:buSzTx/>
              <a:buFontTx/>
              <a:buNone/>
              <a:tabLst/>
              <a:defRPr sz="2800">
                <a:solidFill>
                  <a:srgbClr val="FF9900"/>
                </a:solidFill>
                <a:latin typeface="Source Sans Pro Light"/>
                <a:ea typeface="Source Sans Pro Light"/>
                <a:cs typeface="Source Sans Pro Light"/>
                <a:sym typeface="Source Sans Pro Light"/>
              </a:defRPr>
            </a:pPr>
            <a:endParaRPr kumimoji="0" sz="2800" b="0" i="0" u="none" strike="noStrike" kern="0" cap="none" spc="0" normalizeH="0" baseline="0" noProof="0" dirty="0">
              <a:ln>
                <a:noFill/>
              </a:ln>
              <a:solidFill>
                <a:srgbClr val="FF9900"/>
              </a:solidFill>
              <a:effectLst/>
              <a:uLnTx/>
              <a:uFillTx/>
              <a:latin typeface="Source Sans Pro Light"/>
              <a:ea typeface="Source Sans Pro Light"/>
              <a:sym typeface="Source Sans Pro Light"/>
            </a:endParaRPr>
          </a:p>
        </p:txBody>
      </p:sp>
      <p:pic>
        <p:nvPicPr>
          <p:cNvPr id="615" name="Shape 703" descr="Shape 703"/>
          <p:cNvPicPr>
            <a:picLocks noChangeAspect="1"/>
          </p:cNvPicPr>
          <p:nvPr/>
        </p:nvPicPr>
        <p:blipFill>
          <a:blip r:embed="rId3">
            <a:extLst/>
          </a:blip>
          <a:stretch>
            <a:fillRect/>
          </a:stretch>
        </p:blipFill>
        <p:spPr>
          <a:xfrm>
            <a:off x="5608000" y="1491667"/>
            <a:ext cx="806001" cy="806001"/>
          </a:xfrm>
          <a:prstGeom prst="rect">
            <a:avLst/>
          </a:prstGeom>
          <a:ln w="12700">
            <a:miter lim="400000"/>
          </a:ln>
        </p:spPr>
      </p:pic>
      <p:pic>
        <p:nvPicPr>
          <p:cNvPr id="616" name="Shape 704" descr="Shape 704"/>
          <p:cNvPicPr>
            <a:picLocks noChangeAspect="1"/>
          </p:cNvPicPr>
          <p:nvPr/>
        </p:nvPicPr>
        <p:blipFill>
          <a:blip r:embed="rId4">
            <a:extLst/>
          </a:blip>
          <a:stretch>
            <a:fillRect/>
          </a:stretch>
        </p:blipFill>
        <p:spPr>
          <a:xfrm flipH="1">
            <a:off x="1770366" y="1528866"/>
            <a:ext cx="731601" cy="731601"/>
          </a:xfrm>
          <a:prstGeom prst="rect">
            <a:avLst/>
          </a:prstGeom>
          <a:ln w="12700">
            <a:miter lim="400000"/>
          </a:ln>
        </p:spPr>
      </p:pic>
      <p:pic>
        <p:nvPicPr>
          <p:cNvPr id="617" name="Shape 705" descr="Shape 705"/>
          <p:cNvPicPr>
            <a:picLocks noChangeAspect="1"/>
          </p:cNvPicPr>
          <p:nvPr/>
        </p:nvPicPr>
        <p:blipFill>
          <a:blip r:embed="rId5">
            <a:extLst/>
          </a:blip>
          <a:stretch>
            <a:fillRect/>
          </a:stretch>
        </p:blipFill>
        <p:spPr>
          <a:xfrm>
            <a:off x="9567833" y="1491667"/>
            <a:ext cx="806001" cy="806001"/>
          </a:xfrm>
          <a:prstGeom prst="rect">
            <a:avLst/>
          </a:prstGeom>
          <a:ln w="12700">
            <a:miter lim="400000"/>
          </a:ln>
        </p:spPr>
      </p:pic>
      <p:sp>
        <p:nvSpPr>
          <p:cNvPr id="618" name="Shape 706"/>
          <p:cNvSpPr txBox="1"/>
          <p:nvPr/>
        </p:nvSpPr>
        <p:spPr>
          <a:xfrm>
            <a:off x="360649" y="4142783"/>
            <a:ext cx="3551035" cy="166195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mc="http://schemas.openxmlformats.org/markup-compatibility/2006" xmlns="" val="1"/>
            </a:ext>
          </a:extLst>
        </p:spPr>
        <p:txBody>
          <a:bodyPr lIns="121899" tIns="121899" rIns="121899" bIns="121899">
            <a:spAutoFit/>
          </a:bodyPr>
          <a:lstStyle/>
          <a:p>
            <a:pPr marL="41483" marR="0" lvl="0" indent="141392" algn="ctr" defTabSz="914366" rtl="0" eaLnBrk="1" fontAlgn="auto" latinLnBrk="0" hangingPunct="0">
              <a:lnSpc>
                <a:spcPct val="100000"/>
              </a:lnSpc>
              <a:spcBef>
                <a:spcPts val="600"/>
              </a:spcBef>
              <a:spcAft>
                <a:spcPts val="0"/>
              </a:spcAft>
              <a:buClrTx/>
              <a:buSzTx/>
              <a:buFontTx/>
              <a:buNone/>
              <a:tabLst/>
              <a:defRPr sz="2300">
                <a:latin typeface="Source Sans Pro Light"/>
                <a:ea typeface="Source Sans Pro Light"/>
                <a:cs typeface="Source Sans Pro Light"/>
                <a:sym typeface="Source Sans Pro Light"/>
              </a:defRPr>
            </a:pPr>
            <a:r>
              <a:rPr kumimoji="0" lang="en-US" sz="2300" b="0" i="0" u="none" strike="noStrike" kern="0" cap="none" spc="0" normalizeH="0" baseline="0" noProof="0" dirty="0">
                <a:ln>
                  <a:noFill/>
                </a:ln>
                <a:solidFill>
                  <a:srgbClr val="0078D4"/>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Optimized and managed </a:t>
            </a:r>
            <a:r>
              <a:rPr kumimoji="0" sz="2300" b="0" i="0" u="none" strike="noStrike" kern="0" cap="none" spc="0" normalizeH="0" baseline="0" noProof="0" dirty="0">
                <a:ln>
                  <a:noFill/>
                </a:ln>
                <a:solidFill>
                  <a:srgbClr val="0078D4"/>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Apache Spark</a:t>
            </a:r>
            <a:r>
              <a:rPr kumimoji="0" lang="en-US" sz="2300" b="0" i="0" u="none" strike="noStrike" kern="0" cap="none" spc="0" normalizeH="0" baseline="0" noProof="0" dirty="0">
                <a:ln>
                  <a:noFill/>
                </a:ln>
                <a:solidFill>
                  <a:srgbClr val="0078D4"/>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 runtime</a:t>
            </a:r>
            <a:r>
              <a:rPr kumimoji="0" sz="2300" b="0" i="0" u="none" strike="noStrike" kern="0" cap="none" spc="0" normalizeH="0" baseline="0" noProof="0" dirty="0">
                <a:ln>
                  <a:noFill/>
                </a:ln>
                <a:solidFill>
                  <a:srgbClr val="1A1A1A"/>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 improves </a:t>
            </a:r>
            <a:br>
              <a:rPr kumimoji="0" sz="2300" b="0" i="0" u="none" strike="noStrike" kern="0" cap="none" spc="0" normalizeH="0" baseline="0" noProof="0" dirty="0">
                <a:ln>
                  <a:noFill/>
                </a:ln>
                <a:solidFill>
                  <a:srgbClr val="1A1A1A"/>
                </a:solidFill>
                <a:effectLst/>
                <a:uLnTx/>
                <a:uFillTx/>
                <a:latin typeface="Segoe UI Semilight" panose="020B0402040204020203" pitchFamily="34" charset="0"/>
                <a:ea typeface="Source Sans Pro Light"/>
                <a:cs typeface="Segoe UI Semilight" panose="020B0402040204020203" pitchFamily="34" charset="0"/>
                <a:sym typeface="Source Sans Pro Light"/>
              </a:rPr>
            </a:br>
            <a:r>
              <a:rPr kumimoji="0" sz="2300" b="0" i="0" u="none" strike="noStrike" kern="0" cap="none" spc="0" normalizeH="0" baseline="0" noProof="0" dirty="0">
                <a:ln>
                  <a:noFill/>
                </a:ln>
                <a:solidFill>
                  <a:srgbClr val="0078D4"/>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data reliability</a:t>
            </a:r>
          </a:p>
        </p:txBody>
      </p:sp>
      <p:sp>
        <p:nvSpPr>
          <p:cNvPr id="619" name="Shape 707"/>
          <p:cNvSpPr txBox="1"/>
          <p:nvPr/>
        </p:nvSpPr>
        <p:spPr>
          <a:xfrm>
            <a:off x="4221628" y="3958633"/>
            <a:ext cx="3578745" cy="208530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mc="http://schemas.openxmlformats.org/markup-compatibility/2006" xmlns="" val="1"/>
            </a:ext>
          </a:extLst>
        </p:spPr>
        <p:txBody>
          <a:bodyPr lIns="121899" tIns="121899" rIns="121899" bIns="121899">
            <a:spAutoFit/>
          </a:bodyPr>
          <a:lstStyle/>
          <a:p>
            <a:pPr marL="41483" marR="0" lvl="0" indent="141392" algn="ctr" defTabSz="914366" rtl="0" eaLnBrk="1" fontAlgn="auto" latinLnBrk="0" hangingPunct="0">
              <a:lnSpc>
                <a:spcPct val="100000"/>
              </a:lnSpc>
              <a:spcBef>
                <a:spcPts val="600"/>
              </a:spcBef>
              <a:spcAft>
                <a:spcPts val="0"/>
              </a:spcAft>
              <a:buClrTx/>
              <a:buSzTx/>
              <a:buFontTx/>
              <a:buNone/>
              <a:tabLst/>
              <a:defRPr sz="2300">
                <a:solidFill>
                  <a:srgbClr val="0078D4"/>
                </a:solidFill>
                <a:latin typeface="Source Sans Pro Light"/>
                <a:ea typeface="Source Sans Pro Light"/>
                <a:cs typeface="Source Sans Pro Light"/>
                <a:sym typeface="Source Sans Pro Light"/>
              </a:defRPr>
            </a:pPr>
            <a:r>
              <a:rPr kumimoji="0" sz="2300" b="0" i="0" u="none" strike="noStrike" kern="0" cap="none" spc="0" normalizeH="0" baseline="0" noProof="0">
                <a:ln>
                  <a:noFill/>
                </a:ln>
                <a:solidFill>
                  <a:srgbClr val="0078D4"/>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Pre-configured</a:t>
            </a:r>
            <a:r>
              <a:rPr kumimoji="0" sz="2300" b="0" i="0" u="none" strike="noStrike" kern="0" cap="none" spc="0" normalizeH="0" baseline="0" noProof="0">
                <a:ln>
                  <a:noFill/>
                </a:ln>
                <a:solidFill>
                  <a:srgbClr val="FF9900"/>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 </a:t>
            </a:r>
            <a:r>
              <a:rPr kumimoji="0" sz="2300" b="0" i="0" u="none" strike="noStrike" kern="0" cap="none" spc="0" normalizeH="0" baseline="0" noProof="0">
                <a:ln>
                  <a:noFill/>
                </a:ln>
                <a:solidFill>
                  <a:srgbClr val="1A1A1A"/>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ML frameworks with simplified </a:t>
            </a:r>
            <a:r>
              <a:rPr kumimoji="0" sz="2300" b="0" i="0" u="none" strike="noStrike" kern="0" cap="none" spc="0" normalizeH="0" baseline="0" noProof="0">
                <a:ln>
                  <a:noFill/>
                </a:ln>
                <a:solidFill>
                  <a:srgbClr val="0078D4"/>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distributed training </a:t>
            </a:r>
            <a:r>
              <a:rPr kumimoji="0" sz="2300" b="0" i="0" u="none" strike="noStrike" kern="0" cap="none" spc="0" normalizeH="0" baseline="0" noProof="0">
                <a:ln>
                  <a:noFill/>
                </a:ln>
                <a:solidFill>
                  <a:srgbClr val="0D0D0D"/>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and </a:t>
            </a:r>
            <a:r>
              <a:rPr kumimoji="0" sz="2300" b="0" i="0" u="none" strike="noStrike" kern="0" cap="none" spc="0" normalizeH="0" baseline="0" noProof="0">
                <a:ln>
                  <a:noFill/>
                </a:ln>
                <a:solidFill>
                  <a:srgbClr val="0078D4"/>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GPU instances </a:t>
            </a:r>
            <a:r>
              <a:rPr kumimoji="0" sz="2300" b="0" i="0" u="none" strike="noStrike" kern="0" cap="none" spc="0" normalizeH="0" baseline="0" noProof="0">
                <a:ln>
                  <a:noFill/>
                </a:ln>
                <a:solidFill>
                  <a:srgbClr val="0D0D0D"/>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support</a:t>
            </a:r>
          </a:p>
        </p:txBody>
      </p:sp>
      <p:sp>
        <p:nvSpPr>
          <p:cNvPr id="620" name="Shape 708"/>
          <p:cNvSpPr txBox="1"/>
          <p:nvPr/>
        </p:nvSpPr>
        <p:spPr>
          <a:xfrm>
            <a:off x="8269033" y="4142783"/>
            <a:ext cx="3403601" cy="201589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mc="http://schemas.openxmlformats.org/markup-compatibility/2006" xmlns="" val="1"/>
            </a:ext>
          </a:extLst>
        </p:spPr>
        <p:txBody>
          <a:bodyPr lIns="121899" tIns="121899" rIns="121899" bIns="121899">
            <a:spAutoFit/>
          </a:bodyPr>
          <a:lstStyle/>
          <a:p>
            <a:pPr marL="0" marR="0" lvl="0" indent="0" algn="ctr" defTabSz="914366" rtl="0" eaLnBrk="1" fontAlgn="auto" latinLnBrk="0" hangingPunct="0">
              <a:lnSpc>
                <a:spcPct val="100000"/>
              </a:lnSpc>
              <a:spcBef>
                <a:spcPts val="1300"/>
              </a:spcBef>
              <a:spcAft>
                <a:spcPts val="0"/>
              </a:spcAft>
              <a:buClrTx/>
              <a:buSzTx/>
              <a:buFontTx/>
              <a:buNone/>
              <a:tabLst/>
              <a:defRPr sz="2300">
                <a:solidFill>
                  <a:srgbClr val="0078D4"/>
                </a:solidFill>
                <a:latin typeface="Source Sans Pro Light"/>
                <a:ea typeface="Source Sans Pro Light"/>
                <a:cs typeface="Source Sans Pro Light"/>
                <a:sym typeface="Source Sans Pro Light"/>
              </a:defRPr>
            </a:pPr>
            <a:r>
              <a:rPr kumimoji="0" sz="2300" b="0" i="0" u="none" strike="noStrike" kern="0" cap="none" spc="0" normalizeH="0" baseline="0" noProof="0" dirty="0">
                <a:ln>
                  <a:noFill/>
                </a:ln>
                <a:solidFill>
                  <a:srgbClr val="0078D4"/>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Unified Workspaces for data engineers and data</a:t>
            </a:r>
            <a:r>
              <a:rPr kumimoji="0" lang="en-US" sz="2300" b="0" i="0" u="none" strike="noStrike" kern="0" cap="none" spc="0" normalizeH="0" noProof="0" dirty="0">
                <a:ln>
                  <a:noFill/>
                </a:ln>
                <a:solidFill>
                  <a:srgbClr val="0078D4"/>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 </a:t>
            </a:r>
            <a:r>
              <a:rPr kumimoji="0" sz="2300" b="0" i="0" u="none" strike="noStrike" kern="0" cap="none" spc="0" normalizeH="0" baseline="0" noProof="0" dirty="0">
                <a:ln>
                  <a:noFill/>
                </a:ln>
                <a:solidFill>
                  <a:srgbClr val="0078D4"/>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scientists </a:t>
            </a:r>
            <a:r>
              <a:rPr kumimoji="0" sz="2300" b="0" i="0" u="none" strike="noStrike" kern="0" cap="none" spc="0" normalizeH="0" baseline="0" noProof="0" dirty="0">
                <a:ln>
                  <a:noFill/>
                </a:ln>
                <a:solidFill>
                  <a:srgbClr val="1A1A1A"/>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to collaborate</a:t>
            </a:r>
            <a:r>
              <a:rPr kumimoji="0" lang="en-US" sz="2300" b="0" i="0" u="none" strike="noStrike" kern="0" cap="none" spc="0" normalizeH="0" baseline="0" noProof="0" dirty="0">
                <a:ln>
                  <a:noFill/>
                </a:ln>
                <a:solidFill>
                  <a:srgbClr val="1A1A1A"/>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 and iterate</a:t>
            </a:r>
            <a:r>
              <a:rPr kumimoji="0" sz="2300" b="0" i="0" u="none" strike="noStrike" kern="0" cap="none" spc="0" normalizeH="0" baseline="0" noProof="0" dirty="0">
                <a:ln>
                  <a:noFill/>
                </a:ln>
                <a:solidFill>
                  <a:srgbClr val="1A1A1A"/>
                </a:solidFill>
                <a:effectLst/>
                <a:uLnTx/>
                <a:uFillTx/>
                <a:latin typeface="Segoe UI Semilight" panose="020B0402040204020203" pitchFamily="34" charset="0"/>
                <a:ea typeface="Source Sans Pro Light"/>
                <a:cs typeface="Segoe UI Semilight" panose="020B0402040204020203" pitchFamily="34" charset="0"/>
                <a:sym typeface="Source Sans Pro Light"/>
              </a:rPr>
              <a:t> across the entire lifecycle</a:t>
            </a:r>
          </a:p>
        </p:txBody>
      </p:sp>
    </p:spTree>
  </p:cSld>
  <p:clrMapOvr>
    <a:masterClrMapping/>
  </p:clrMapOvr>
  <mc:AlternateContent xmlns:mc="http://schemas.openxmlformats.org/markup-compatibility/2006" xmlns:p14="http://schemas.microsoft.com/office/powerpoint/2010/main">
    <mc:Choice Requires="p14">
      <p:transition p14:dur="0"/>
    </mc:Choice>
    <mc:Fallback xmlns:m="http://schemas.openxmlformats.org/officeDocument/2006/math" xmlns:a14="http://schemas.microsoft.com/office/drawing/2010/main" xmlns:ma14="http://schemas.microsoft.com/office/mac/drawingml/2011/main"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618"/>
                                        </p:tgtEl>
                                        <p:attrNameLst>
                                          <p:attrName>style.visibility</p:attrName>
                                        </p:attrNameLst>
                                      </p:cBhvr>
                                      <p:to>
                                        <p:strVal val="visible"/>
                                      </p:to>
                                    </p:set>
                                    <p:animEffect transition="in" filter="dissolve">
                                      <p:cBhvr>
                                        <p:cTn id="7" dur="1000"/>
                                        <p:tgtEl>
                                          <p:spTgt spid="618"/>
                                        </p:tgtEl>
                                      </p:cBhvr>
                                    </p:animEffect>
                                  </p:childTnLst>
                                </p:cTn>
                              </p:par>
                            </p:childTnLst>
                          </p:cTn>
                        </p:par>
                        <p:par>
                          <p:cTn id="8" fill="hold">
                            <p:stCondLst>
                              <p:cond delay="1000"/>
                            </p:stCondLst>
                            <p:childTnLst>
                              <p:par>
                                <p:cTn id="9" presetID="9" presetClass="entr" fill="hold" grpId="0" nodeType="afterEffect">
                                  <p:stCondLst>
                                    <p:cond delay="0"/>
                                  </p:stCondLst>
                                  <p:iterate>
                                    <p:tmAbs val="0"/>
                                  </p:iterate>
                                  <p:childTnLst>
                                    <p:set>
                                      <p:cBhvr>
                                        <p:cTn id="10" fill="hold"/>
                                        <p:tgtEl>
                                          <p:spTgt spid="619"/>
                                        </p:tgtEl>
                                        <p:attrNameLst>
                                          <p:attrName>style.visibility</p:attrName>
                                        </p:attrNameLst>
                                      </p:cBhvr>
                                      <p:to>
                                        <p:strVal val="visible"/>
                                      </p:to>
                                    </p:set>
                                    <p:animEffect transition="in" filter="dissolve">
                                      <p:cBhvr>
                                        <p:cTn id="11" dur="1000"/>
                                        <p:tgtEl>
                                          <p:spTgt spid="619"/>
                                        </p:tgtEl>
                                      </p:cBhvr>
                                    </p:animEffect>
                                  </p:childTnLst>
                                </p:cTn>
                              </p:par>
                            </p:childTnLst>
                          </p:cTn>
                        </p:par>
                        <p:par>
                          <p:cTn id="12" fill="hold">
                            <p:stCondLst>
                              <p:cond delay="2000"/>
                            </p:stCondLst>
                            <p:childTnLst>
                              <p:par>
                                <p:cTn id="13" presetID="9" presetClass="entr" fill="hold" grpId="0" nodeType="afterEffect">
                                  <p:stCondLst>
                                    <p:cond delay="0"/>
                                  </p:stCondLst>
                                  <p:iterate>
                                    <p:tmAbs val="0"/>
                                  </p:iterate>
                                  <p:childTnLst>
                                    <p:set>
                                      <p:cBhvr>
                                        <p:cTn id="14" fill="hold"/>
                                        <p:tgtEl>
                                          <p:spTgt spid="620"/>
                                        </p:tgtEl>
                                        <p:attrNameLst>
                                          <p:attrName>style.visibility</p:attrName>
                                        </p:attrNameLst>
                                      </p:cBhvr>
                                      <p:to>
                                        <p:strVal val="visible"/>
                                      </p:to>
                                    </p:set>
                                    <p:animEffect transition="in" filter="dissolve">
                                      <p:cBhvr>
                                        <p:cTn id="15" dur="1000"/>
                                        <p:tgtEl>
                                          <p:spTgt spid="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 grpId="0" animBg="1" advAuto="0"/>
      <p:bldP spid="619" grpId="0" animBg="1" advAuto="0"/>
      <p:bldP spid="620"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503E7-E4C4-44AE-9F7E-3033780D9BA1}"/>
              </a:ext>
            </a:extLst>
          </p:cNvPr>
          <p:cNvSpPr>
            <a:spLocks noGrp="1"/>
          </p:cNvSpPr>
          <p:nvPr>
            <p:ph type="title"/>
          </p:nvPr>
        </p:nvSpPr>
        <p:spPr/>
        <p:txBody>
          <a:bodyPr/>
          <a:lstStyle/>
          <a:p>
            <a:r>
              <a:rPr lang="en-US" dirty="0"/>
              <a:t>Accelerating DL on Azure Databricks </a:t>
            </a:r>
          </a:p>
        </p:txBody>
      </p:sp>
      <p:sp>
        <p:nvSpPr>
          <p:cNvPr id="4" name="Google Shape;1395;p133">
            <a:extLst>
              <a:ext uri="{FF2B5EF4-FFF2-40B4-BE49-F238E27FC236}">
                <a16:creationId xmlns:a16="http://schemas.microsoft.com/office/drawing/2014/main" id="{8B62A962-1501-486D-BE5F-6AFB9212F92F}"/>
              </a:ext>
            </a:extLst>
          </p:cNvPr>
          <p:cNvSpPr/>
          <p:nvPr/>
        </p:nvSpPr>
        <p:spPr>
          <a:xfrm>
            <a:off x="1076768" y="1622095"/>
            <a:ext cx="2541075" cy="2361508"/>
          </a:xfrm>
          <a:prstGeom prst="flowChartConnector">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2400" b="1" dirty="0">
                <a:solidFill>
                  <a:schemeClr val="accent1"/>
                </a:solidFill>
                <a:latin typeface="+mj-lt"/>
              </a:rPr>
              <a:t>Data Preparation</a:t>
            </a:r>
            <a:endParaRPr sz="2400" b="1" dirty="0">
              <a:solidFill>
                <a:schemeClr val="accent1"/>
              </a:solidFill>
              <a:latin typeface="+mj-lt"/>
            </a:endParaRPr>
          </a:p>
        </p:txBody>
      </p:sp>
      <p:sp>
        <p:nvSpPr>
          <p:cNvPr id="5" name="Google Shape;1395;p133">
            <a:extLst>
              <a:ext uri="{FF2B5EF4-FFF2-40B4-BE49-F238E27FC236}">
                <a16:creationId xmlns:a16="http://schemas.microsoft.com/office/drawing/2014/main" id="{2615D991-D77A-46A1-BC09-DD97475DAE59}"/>
              </a:ext>
            </a:extLst>
          </p:cNvPr>
          <p:cNvSpPr/>
          <p:nvPr/>
        </p:nvSpPr>
        <p:spPr>
          <a:xfrm>
            <a:off x="4625699" y="1622093"/>
            <a:ext cx="2468189" cy="2361508"/>
          </a:xfrm>
          <a:prstGeom prst="flowChartConnector">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2400" b="1" dirty="0">
                <a:solidFill>
                  <a:schemeClr val="accent1"/>
                </a:solidFill>
                <a:latin typeface="+mj-lt"/>
              </a:rPr>
              <a:t>Model</a:t>
            </a:r>
            <a:r>
              <a:rPr lang="en-US" sz="2000" b="1" dirty="0">
                <a:solidFill>
                  <a:schemeClr val="accent1"/>
                </a:solidFill>
                <a:latin typeface="+mj-lt"/>
              </a:rPr>
              <a:t> </a:t>
            </a:r>
            <a:r>
              <a:rPr lang="en-US" sz="2400" b="1" dirty="0">
                <a:solidFill>
                  <a:schemeClr val="accent1"/>
                </a:solidFill>
                <a:latin typeface="+mj-lt"/>
              </a:rPr>
              <a:t>Training</a:t>
            </a:r>
            <a:endParaRPr sz="2400" b="1" dirty="0">
              <a:solidFill>
                <a:schemeClr val="accent1"/>
              </a:solidFill>
              <a:latin typeface="+mj-lt"/>
            </a:endParaRPr>
          </a:p>
        </p:txBody>
      </p:sp>
      <p:sp>
        <p:nvSpPr>
          <p:cNvPr id="6" name="Google Shape;1395;p133">
            <a:extLst>
              <a:ext uri="{FF2B5EF4-FFF2-40B4-BE49-F238E27FC236}">
                <a16:creationId xmlns:a16="http://schemas.microsoft.com/office/drawing/2014/main" id="{CD088EDD-9C64-41BB-9CE8-940631A37704}"/>
              </a:ext>
            </a:extLst>
          </p:cNvPr>
          <p:cNvSpPr/>
          <p:nvPr/>
        </p:nvSpPr>
        <p:spPr>
          <a:xfrm>
            <a:off x="8291252" y="1622093"/>
            <a:ext cx="2468189" cy="2361508"/>
          </a:xfrm>
          <a:prstGeom prst="flowChartConnector">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2400" b="1" dirty="0">
                <a:solidFill>
                  <a:schemeClr val="accent1"/>
                </a:solidFill>
                <a:latin typeface="+mj-lt"/>
              </a:rPr>
              <a:t>Model Production</a:t>
            </a:r>
            <a:endParaRPr sz="2400" b="1" dirty="0">
              <a:solidFill>
                <a:schemeClr val="accent1"/>
              </a:solidFill>
              <a:latin typeface="+mj-lt"/>
            </a:endParaRPr>
          </a:p>
        </p:txBody>
      </p:sp>
      <p:sp>
        <p:nvSpPr>
          <p:cNvPr id="8" name="Google Shape;1391;p133">
            <a:extLst>
              <a:ext uri="{FF2B5EF4-FFF2-40B4-BE49-F238E27FC236}">
                <a16:creationId xmlns:a16="http://schemas.microsoft.com/office/drawing/2014/main" id="{F6BDB847-47E4-4EA7-81BD-44909B9040BE}"/>
              </a:ext>
            </a:extLst>
          </p:cNvPr>
          <p:cNvSpPr/>
          <p:nvPr/>
        </p:nvSpPr>
        <p:spPr>
          <a:xfrm>
            <a:off x="20512" y="5235905"/>
            <a:ext cx="12171488" cy="815038"/>
          </a:xfrm>
          <a:prstGeom prst="homePlate">
            <a:avLst>
              <a:gd name="adj" fmla="val 50000"/>
            </a:avLst>
          </a:prstGeom>
          <a:solidFill>
            <a:srgbClr val="1EA3B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a:ln>
                  <a:noFill/>
                </a:ln>
                <a:solidFill>
                  <a:srgbClr val="FFFFFF"/>
                </a:solidFill>
                <a:effectLst/>
                <a:uLnTx/>
                <a:uFillTx/>
                <a:latin typeface="Arial"/>
                <a:cs typeface="Arial"/>
                <a:sym typeface="Arial"/>
              </a:rPr>
              <a:t>Flexibility   |   Scalability   |   Usability</a:t>
            </a:r>
            <a:endParaRPr kumimoji="0" sz="1600" b="0" i="0" u="none" strike="noStrike" kern="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7457948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0043F-3B22-4DA5-BBDC-F7968542688B}"/>
              </a:ext>
            </a:extLst>
          </p:cNvPr>
          <p:cNvSpPr>
            <a:spLocks noGrp="1"/>
          </p:cNvSpPr>
          <p:nvPr>
            <p:ph type="title"/>
          </p:nvPr>
        </p:nvSpPr>
        <p:spPr/>
        <p:txBody>
          <a:bodyPr/>
          <a:lstStyle/>
          <a:p>
            <a:r>
              <a:rPr lang="en-US" dirty="0"/>
              <a:t>Getting Started</a:t>
            </a:r>
          </a:p>
        </p:txBody>
      </p:sp>
      <p:sp>
        <p:nvSpPr>
          <p:cNvPr id="6" name="Text Placeholder 5">
            <a:extLst>
              <a:ext uri="{FF2B5EF4-FFF2-40B4-BE49-F238E27FC236}">
                <a16:creationId xmlns:a16="http://schemas.microsoft.com/office/drawing/2014/main" id="{8F258869-1BAA-4F90-87C2-300623155071}"/>
              </a:ext>
            </a:extLst>
          </p:cNvPr>
          <p:cNvSpPr>
            <a:spLocks noGrp="1"/>
          </p:cNvSpPr>
          <p:nvPr>
            <p:ph type="body" sz="quarter" idx="10"/>
          </p:nvPr>
        </p:nvSpPr>
        <p:spPr>
          <a:xfrm>
            <a:off x="584200" y="1437481"/>
            <a:ext cx="5212080" cy="2616101"/>
          </a:xfrm>
        </p:spPr>
        <p:txBody>
          <a:bodyPr/>
          <a:lstStyle/>
          <a:p>
            <a:r>
              <a:rPr lang="en-US" sz="3200" dirty="0"/>
              <a:t>Easily set up ML environments on all cluster nodes with a single click</a:t>
            </a:r>
          </a:p>
          <a:p>
            <a:r>
              <a:rPr lang="en-US" sz="3200" dirty="0"/>
              <a:t>Leverage pre-configured ML/DL libraries</a:t>
            </a:r>
          </a:p>
        </p:txBody>
      </p:sp>
      <p:grpSp>
        <p:nvGrpSpPr>
          <p:cNvPr id="16" name="Google Shape;1405;p134">
            <a:extLst>
              <a:ext uri="{FF2B5EF4-FFF2-40B4-BE49-F238E27FC236}">
                <a16:creationId xmlns:a16="http://schemas.microsoft.com/office/drawing/2014/main" id="{5F4A91EE-3F80-47CE-85B3-DB4E7D60A133}"/>
              </a:ext>
            </a:extLst>
          </p:cNvPr>
          <p:cNvGrpSpPr/>
          <p:nvPr/>
        </p:nvGrpSpPr>
        <p:grpSpPr>
          <a:xfrm>
            <a:off x="676781" y="4220308"/>
            <a:ext cx="5841250" cy="656055"/>
            <a:chOff x="254425" y="1807481"/>
            <a:chExt cx="8495980" cy="919775"/>
          </a:xfrm>
        </p:grpSpPr>
        <p:pic>
          <p:nvPicPr>
            <p:cNvPr id="17" name="Google Shape;1406;p134">
              <a:extLst>
                <a:ext uri="{FF2B5EF4-FFF2-40B4-BE49-F238E27FC236}">
                  <a16:creationId xmlns:a16="http://schemas.microsoft.com/office/drawing/2014/main" id="{4A0E28B7-49C2-4C7F-98B9-17C3384A9EA2}"/>
                </a:ext>
              </a:extLst>
            </p:cNvPr>
            <p:cNvPicPr preferRelativeResize="0"/>
            <p:nvPr/>
          </p:nvPicPr>
          <p:blipFill>
            <a:blip r:embed="rId3">
              <a:alphaModFix/>
            </a:blip>
            <a:stretch>
              <a:fillRect/>
            </a:stretch>
          </p:blipFill>
          <p:spPr>
            <a:xfrm>
              <a:off x="2179600" y="2079119"/>
              <a:ext cx="606963" cy="338200"/>
            </a:xfrm>
            <a:prstGeom prst="rect">
              <a:avLst/>
            </a:prstGeom>
            <a:noFill/>
            <a:ln>
              <a:noFill/>
            </a:ln>
          </p:spPr>
        </p:pic>
        <p:pic>
          <p:nvPicPr>
            <p:cNvPr id="18" name="Google Shape;1407;p134" descr="Image result for tensorflow logo white png">
              <a:extLst>
                <a:ext uri="{FF2B5EF4-FFF2-40B4-BE49-F238E27FC236}">
                  <a16:creationId xmlns:a16="http://schemas.microsoft.com/office/drawing/2014/main" id="{8EFF25D3-795F-47DC-88D5-AB1F98EB54F2}"/>
                </a:ext>
              </a:extLst>
            </p:cNvPr>
            <p:cNvPicPr preferRelativeResize="0"/>
            <p:nvPr/>
          </p:nvPicPr>
          <p:blipFill>
            <a:blip r:embed="rId4">
              <a:alphaModFix/>
            </a:blip>
            <a:stretch>
              <a:fillRect/>
            </a:stretch>
          </p:blipFill>
          <p:spPr>
            <a:xfrm>
              <a:off x="254425" y="2098266"/>
              <a:ext cx="1725170" cy="338200"/>
            </a:xfrm>
            <a:prstGeom prst="rect">
              <a:avLst/>
            </a:prstGeom>
            <a:noFill/>
            <a:ln>
              <a:noFill/>
            </a:ln>
          </p:spPr>
        </p:pic>
        <p:pic>
          <p:nvPicPr>
            <p:cNvPr id="19" name="Google Shape;1408;p134">
              <a:extLst>
                <a:ext uri="{FF2B5EF4-FFF2-40B4-BE49-F238E27FC236}">
                  <a16:creationId xmlns:a16="http://schemas.microsoft.com/office/drawing/2014/main" id="{082593DE-5E21-4D9C-8262-73800E463DA7}"/>
                </a:ext>
              </a:extLst>
            </p:cNvPr>
            <p:cNvPicPr preferRelativeResize="0"/>
            <p:nvPr/>
          </p:nvPicPr>
          <p:blipFill>
            <a:blip r:embed="rId5">
              <a:alphaModFix/>
            </a:blip>
            <a:stretch>
              <a:fillRect/>
            </a:stretch>
          </p:blipFill>
          <p:spPr>
            <a:xfrm>
              <a:off x="3107438" y="1992556"/>
              <a:ext cx="511325" cy="511325"/>
            </a:xfrm>
            <a:prstGeom prst="rect">
              <a:avLst/>
            </a:prstGeom>
            <a:noFill/>
            <a:ln>
              <a:noFill/>
            </a:ln>
          </p:spPr>
        </p:pic>
        <p:pic>
          <p:nvPicPr>
            <p:cNvPr id="20" name="Google Shape;1409;p134">
              <a:extLst>
                <a:ext uri="{FF2B5EF4-FFF2-40B4-BE49-F238E27FC236}">
                  <a16:creationId xmlns:a16="http://schemas.microsoft.com/office/drawing/2014/main" id="{2DD79724-C3E4-4E8F-8D94-DB2E49FC0B7F}"/>
                </a:ext>
              </a:extLst>
            </p:cNvPr>
            <p:cNvPicPr preferRelativeResize="0"/>
            <p:nvPr/>
          </p:nvPicPr>
          <p:blipFill rotWithShape="1">
            <a:blip r:embed="rId6">
              <a:alphaModFix/>
            </a:blip>
            <a:srcRect t="44668"/>
            <a:stretch/>
          </p:blipFill>
          <p:spPr>
            <a:xfrm>
              <a:off x="3863425" y="2098268"/>
              <a:ext cx="1408753" cy="299900"/>
            </a:xfrm>
            <a:prstGeom prst="rect">
              <a:avLst/>
            </a:prstGeom>
            <a:noFill/>
            <a:ln>
              <a:noFill/>
            </a:ln>
          </p:spPr>
        </p:pic>
        <p:pic>
          <p:nvPicPr>
            <p:cNvPr id="21" name="Google Shape;1410;p134">
              <a:extLst>
                <a:ext uri="{FF2B5EF4-FFF2-40B4-BE49-F238E27FC236}">
                  <a16:creationId xmlns:a16="http://schemas.microsoft.com/office/drawing/2014/main" id="{A870D0B0-2923-4A59-A6F7-72C88E95E2EC}"/>
                </a:ext>
              </a:extLst>
            </p:cNvPr>
            <p:cNvPicPr preferRelativeResize="0"/>
            <p:nvPr/>
          </p:nvPicPr>
          <p:blipFill>
            <a:blip r:embed="rId7">
              <a:alphaModFix/>
            </a:blip>
            <a:stretch>
              <a:fillRect/>
            </a:stretch>
          </p:blipFill>
          <p:spPr>
            <a:xfrm>
              <a:off x="5435425" y="1918844"/>
              <a:ext cx="658750" cy="658750"/>
            </a:xfrm>
            <a:prstGeom prst="rect">
              <a:avLst/>
            </a:prstGeom>
            <a:noFill/>
            <a:ln>
              <a:noFill/>
            </a:ln>
          </p:spPr>
        </p:pic>
        <p:pic>
          <p:nvPicPr>
            <p:cNvPr id="22" name="Google Shape;1411;p134">
              <a:extLst>
                <a:ext uri="{FF2B5EF4-FFF2-40B4-BE49-F238E27FC236}">
                  <a16:creationId xmlns:a16="http://schemas.microsoft.com/office/drawing/2014/main" id="{3EDBB838-1DF7-4251-90F7-46CE29949C5D}"/>
                </a:ext>
              </a:extLst>
            </p:cNvPr>
            <p:cNvPicPr preferRelativeResize="0"/>
            <p:nvPr/>
          </p:nvPicPr>
          <p:blipFill>
            <a:blip r:embed="rId8">
              <a:alphaModFix/>
            </a:blip>
            <a:stretch>
              <a:fillRect/>
            </a:stretch>
          </p:blipFill>
          <p:spPr>
            <a:xfrm>
              <a:off x="6257425" y="1807481"/>
              <a:ext cx="919775" cy="919775"/>
            </a:xfrm>
            <a:prstGeom prst="rect">
              <a:avLst/>
            </a:prstGeom>
            <a:noFill/>
            <a:ln>
              <a:noFill/>
            </a:ln>
          </p:spPr>
        </p:pic>
        <p:pic>
          <p:nvPicPr>
            <p:cNvPr id="23" name="Google Shape;1412;p134">
              <a:extLst>
                <a:ext uri="{FF2B5EF4-FFF2-40B4-BE49-F238E27FC236}">
                  <a16:creationId xmlns:a16="http://schemas.microsoft.com/office/drawing/2014/main" id="{EF059269-BF6A-482E-B889-4C9867CE9F16}"/>
                </a:ext>
              </a:extLst>
            </p:cNvPr>
            <p:cNvPicPr preferRelativeResize="0"/>
            <p:nvPr/>
          </p:nvPicPr>
          <p:blipFill>
            <a:blip r:embed="rId9">
              <a:alphaModFix/>
            </a:blip>
            <a:stretch>
              <a:fillRect/>
            </a:stretch>
          </p:blipFill>
          <p:spPr>
            <a:xfrm>
              <a:off x="7462625" y="1986594"/>
              <a:ext cx="1287780" cy="511325"/>
            </a:xfrm>
            <a:prstGeom prst="rect">
              <a:avLst/>
            </a:prstGeom>
            <a:noFill/>
            <a:ln>
              <a:noFill/>
            </a:ln>
          </p:spPr>
        </p:pic>
      </p:grpSp>
      <p:pic>
        <p:nvPicPr>
          <p:cNvPr id="24" name="Picture 23">
            <a:extLst>
              <a:ext uri="{FF2B5EF4-FFF2-40B4-BE49-F238E27FC236}">
                <a16:creationId xmlns:a16="http://schemas.microsoft.com/office/drawing/2014/main" id="{39ACDBEA-92CC-4D0D-B813-73D88C7E6417}"/>
              </a:ext>
            </a:extLst>
          </p:cNvPr>
          <p:cNvPicPr>
            <a:picLocks noChangeAspect="1"/>
          </p:cNvPicPr>
          <p:nvPr/>
        </p:nvPicPr>
        <p:blipFill>
          <a:blip r:embed="rId10"/>
          <a:stretch>
            <a:fillRect/>
          </a:stretch>
        </p:blipFill>
        <p:spPr>
          <a:xfrm>
            <a:off x="5629477" y="865398"/>
            <a:ext cx="6562523" cy="3289074"/>
          </a:xfrm>
          <a:prstGeom prst="rect">
            <a:avLst/>
          </a:prstGeom>
        </p:spPr>
      </p:pic>
    </p:spTree>
    <p:extLst>
      <p:ext uri="{BB962C8B-B14F-4D97-AF65-F5344CB8AC3E}">
        <p14:creationId xmlns:p14="http://schemas.microsoft.com/office/powerpoint/2010/main" val="25321920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1C9D3B4-B979-4B16-8E6E-9560E3F270D3}"/>
              </a:ext>
            </a:extLst>
          </p:cNvPr>
          <p:cNvGrpSpPr/>
          <p:nvPr/>
        </p:nvGrpSpPr>
        <p:grpSpPr>
          <a:xfrm>
            <a:off x="615073" y="1146574"/>
            <a:ext cx="10449168" cy="3160250"/>
            <a:chOff x="615073" y="1146574"/>
            <a:chExt cx="6505800" cy="1993789"/>
          </a:xfrm>
        </p:grpSpPr>
        <p:sp>
          <p:nvSpPr>
            <p:cNvPr id="4" name="Google Shape;858;p72">
              <a:extLst>
                <a:ext uri="{FF2B5EF4-FFF2-40B4-BE49-F238E27FC236}">
                  <a16:creationId xmlns:a16="http://schemas.microsoft.com/office/drawing/2014/main" id="{E339473D-A472-4C9E-A44F-BB4F32860978}"/>
                </a:ext>
              </a:extLst>
            </p:cNvPr>
            <p:cNvSpPr/>
            <p:nvPr/>
          </p:nvSpPr>
          <p:spPr>
            <a:xfrm>
              <a:off x="615073" y="1418775"/>
              <a:ext cx="6505800" cy="4506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 name="Google Shape;859;p72">
              <a:extLst>
                <a:ext uri="{FF2B5EF4-FFF2-40B4-BE49-F238E27FC236}">
                  <a16:creationId xmlns:a16="http://schemas.microsoft.com/office/drawing/2014/main" id="{BE192940-6788-46F2-85E1-8E2F4522A960}"/>
                </a:ext>
              </a:extLst>
            </p:cNvPr>
            <p:cNvSpPr/>
            <p:nvPr/>
          </p:nvSpPr>
          <p:spPr>
            <a:xfrm>
              <a:off x="3565456" y="1146574"/>
              <a:ext cx="1484700" cy="975300"/>
            </a:xfrm>
            <a:prstGeom prst="rect">
              <a:avLst/>
            </a:prstGeom>
            <a:solidFill>
              <a:schemeClr val="accent1"/>
            </a:solidFill>
            <a:ln w="9525" cap="flat" cmpd="sng">
              <a:solidFill>
                <a:srgbClr val="19A1B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dirty="0">
                  <a:solidFill>
                    <a:schemeClr val="lt1"/>
                  </a:solidFill>
                  <a:latin typeface="Segoe UI Semilight" panose="020B0402040204020203" pitchFamily="34" charset="0"/>
                  <a:cs typeface="Segoe UI Semilight" panose="020B0402040204020203" pitchFamily="34" charset="0"/>
                  <a:sym typeface="Calibri"/>
                </a:rPr>
                <a:t>Model</a:t>
              </a:r>
              <a:r>
                <a:rPr lang="en" dirty="0">
                  <a:solidFill>
                    <a:schemeClr val="lt1"/>
                  </a:solidFill>
                  <a:latin typeface="Calibri"/>
                  <a:ea typeface="Calibri"/>
                  <a:cs typeface="Calibri"/>
                  <a:sym typeface="Calibri"/>
                </a:rPr>
                <a:t> </a:t>
              </a:r>
              <a:r>
                <a:rPr lang="en" sz="1770" dirty="0">
                  <a:solidFill>
                    <a:schemeClr val="lt1"/>
                  </a:solidFill>
                  <a:latin typeface="Segoe UI Semilight" panose="020B0402040204020203" pitchFamily="34" charset="0"/>
                  <a:cs typeface="Segoe UI Semilight" panose="020B0402040204020203" pitchFamily="34" charset="0"/>
                  <a:sym typeface="Calibri"/>
                </a:rPr>
                <a:t>Training</a:t>
              </a:r>
              <a:endParaRPr sz="1770"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6" name="Google Shape;860;p72">
              <a:extLst>
                <a:ext uri="{FF2B5EF4-FFF2-40B4-BE49-F238E27FC236}">
                  <a16:creationId xmlns:a16="http://schemas.microsoft.com/office/drawing/2014/main" id="{39C9260F-AFBF-4ADB-B276-CFA30EA28D7B}"/>
                </a:ext>
              </a:extLst>
            </p:cNvPr>
            <p:cNvSpPr/>
            <p:nvPr/>
          </p:nvSpPr>
          <p:spPr>
            <a:xfrm>
              <a:off x="5164501" y="1146574"/>
              <a:ext cx="1484700" cy="975300"/>
            </a:xfrm>
            <a:prstGeom prst="rect">
              <a:avLst/>
            </a:prstGeom>
            <a:solidFill>
              <a:schemeClr val="accent1"/>
            </a:solidFill>
            <a:ln w="9525" cap="flat" cmpd="sng">
              <a:solidFill>
                <a:srgbClr val="19A1B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770" dirty="0">
                  <a:solidFill>
                    <a:schemeClr val="lt1"/>
                  </a:solidFill>
                  <a:latin typeface="Segoe UI Semilight" panose="020B0402040204020203" pitchFamily="34" charset="0"/>
                  <a:cs typeface="Segoe UI Semilight" panose="020B0402040204020203" pitchFamily="34" charset="0"/>
                  <a:sym typeface="Calibri"/>
                </a:rPr>
                <a:t>Model</a:t>
              </a:r>
              <a:r>
                <a:rPr lang="en" dirty="0">
                  <a:solidFill>
                    <a:schemeClr val="lt1"/>
                  </a:solidFill>
                  <a:latin typeface="Calibri"/>
                  <a:ea typeface="Calibri"/>
                  <a:cs typeface="Calibri"/>
                  <a:sym typeface="Calibri"/>
                </a:rPr>
                <a:t> </a:t>
              </a:r>
              <a:r>
                <a:rPr lang="en" sz="1770" dirty="0">
                  <a:solidFill>
                    <a:schemeClr val="lt1"/>
                  </a:solidFill>
                  <a:latin typeface="Segoe UI Semilight" panose="020B0402040204020203" pitchFamily="34" charset="0"/>
                  <a:cs typeface="Segoe UI Semilight" panose="020B0402040204020203" pitchFamily="34" charset="0"/>
                  <a:sym typeface="Calibri"/>
                </a:rPr>
                <a:t>Production</a:t>
              </a:r>
              <a:endParaRPr sz="1770"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7" name="Google Shape;861;p72">
              <a:extLst>
                <a:ext uri="{FF2B5EF4-FFF2-40B4-BE49-F238E27FC236}">
                  <a16:creationId xmlns:a16="http://schemas.microsoft.com/office/drawing/2014/main" id="{484775F0-E9C6-42B8-A95F-249C91435DBB}"/>
                </a:ext>
              </a:extLst>
            </p:cNvPr>
            <p:cNvSpPr/>
            <p:nvPr/>
          </p:nvSpPr>
          <p:spPr>
            <a:xfrm>
              <a:off x="1977128" y="1146574"/>
              <a:ext cx="1484700" cy="975300"/>
            </a:xfrm>
            <a:prstGeom prst="rect">
              <a:avLst/>
            </a:prstGeom>
            <a:solidFill>
              <a:schemeClr val="accent1"/>
            </a:solidFill>
            <a:ln w="9525" cap="flat" cmpd="sng">
              <a:solidFill>
                <a:srgbClr val="19A1B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770" dirty="0">
                  <a:solidFill>
                    <a:schemeClr val="lt1"/>
                  </a:solidFill>
                  <a:latin typeface="Segoe UI Semilight" panose="020B0402040204020203" pitchFamily="34" charset="0"/>
                  <a:ea typeface="Calibri"/>
                  <a:cs typeface="Segoe UI Semilight" panose="020B0402040204020203" pitchFamily="34" charset="0"/>
                  <a:sym typeface="Calibri"/>
                </a:rPr>
                <a:t>Data</a:t>
              </a:r>
              <a:r>
                <a:rPr lang="en" sz="1400" dirty="0">
                  <a:solidFill>
                    <a:schemeClr val="lt1"/>
                  </a:solidFill>
                  <a:latin typeface="Segoe UI Semilight" panose="020B0402040204020203" pitchFamily="34" charset="0"/>
                  <a:ea typeface="Calibri"/>
                  <a:cs typeface="Segoe UI Semilight" panose="020B0402040204020203" pitchFamily="34" charset="0"/>
                  <a:sym typeface="Calibri"/>
                </a:rPr>
                <a:t> </a:t>
              </a:r>
              <a:r>
                <a:rPr lang="en" dirty="0">
                  <a:solidFill>
                    <a:schemeClr val="lt1"/>
                  </a:solidFill>
                  <a:latin typeface="Segoe UI Semilight" panose="020B0402040204020203" pitchFamily="34" charset="0"/>
                  <a:ea typeface="Calibri"/>
                  <a:cs typeface="Segoe UI Semilight" panose="020B0402040204020203" pitchFamily="34" charset="0"/>
                  <a:sym typeface="Calibri"/>
                </a:rPr>
                <a:t>Preparation</a:t>
              </a:r>
              <a:endParaRPr sz="1400" dirty="0">
                <a:solidFill>
                  <a:schemeClr val="lt1"/>
                </a:solidFill>
                <a:latin typeface="Segoe UI Semilight" panose="020B0402040204020203" pitchFamily="34" charset="0"/>
                <a:ea typeface="Calibri"/>
                <a:cs typeface="Segoe UI Semilight" panose="020B0402040204020203" pitchFamily="34" charset="0"/>
                <a:sym typeface="Calibri"/>
              </a:endParaRPr>
            </a:p>
          </p:txBody>
        </p:sp>
        <p:sp>
          <p:nvSpPr>
            <p:cNvPr id="8" name="Google Shape;862;p72">
              <a:extLst>
                <a:ext uri="{FF2B5EF4-FFF2-40B4-BE49-F238E27FC236}">
                  <a16:creationId xmlns:a16="http://schemas.microsoft.com/office/drawing/2014/main" id="{CC28CE49-7F01-4479-9503-C0D7C777B485}"/>
                </a:ext>
              </a:extLst>
            </p:cNvPr>
            <p:cNvSpPr/>
            <p:nvPr/>
          </p:nvSpPr>
          <p:spPr>
            <a:xfrm>
              <a:off x="3565455" y="2226958"/>
              <a:ext cx="1484700" cy="411000"/>
            </a:xfrm>
            <a:prstGeom prst="rect">
              <a:avLst/>
            </a:prstGeom>
            <a:solidFill>
              <a:srgbClr val="62D6E6"/>
            </a:solidFill>
            <a:ln w="76200" cap="flat" cmpd="sng">
              <a:no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dirty="0">
                  <a:solidFill>
                    <a:schemeClr val="lt1"/>
                  </a:solidFill>
                  <a:latin typeface="Segoe UI Semilight" panose="020B0402040204020203" pitchFamily="34" charset="0"/>
                  <a:cs typeface="Segoe UI Semilight" panose="020B0402040204020203" pitchFamily="34" charset="0"/>
                  <a:sym typeface="Calibri"/>
                </a:rPr>
                <a:t>Training</a:t>
              </a:r>
              <a:r>
                <a:rPr lang="en" sz="1770" dirty="0">
                  <a:solidFill>
                    <a:schemeClr val="lt1"/>
                  </a:solidFill>
                  <a:latin typeface="Calibri"/>
                  <a:ea typeface="Calibri"/>
                  <a:cs typeface="Calibri"/>
                  <a:sym typeface="Calibri"/>
                </a:rPr>
                <a:t> </a:t>
              </a:r>
              <a:r>
                <a:rPr lang="en" dirty="0">
                  <a:solidFill>
                    <a:schemeClr val="lt1"/>
                  </a:solidFill>
                  <a:latin typeface="Segoe UI Semilight" panose="020B0402040204020203" pitchFamily="34" charset="0"/>
                  <a:cs typeface="Segoe UI Semilight" panose="020B0402040204020203" pitchFamily="34" charset="0"/>
                  <a:sym typeface="Calibri"/>
                </a:rPr>
                <a:t>models</a:t>
              </a:r>
              <a:endParaRPr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9" name="Google Shape;863;p72">
              <a:extLst>
                <a:ext uri="{FF2B5EF4-FFF2-40B4-BE49-F238E27FC236}">
                  <a16:creationId xmlns:a16="http://schemas.microsoft.com/office/drawing/2014/main" id="{FA947080-FAC9-4C33-A236-5962309AE8F6}"/>
                </a:ext>
              </a:extLst>
            </p:cNvPr>
            <p:cNvSpPr txBox="1"/>
            <p:nvPr/>
          </p:nvSpPr>
          <p:spPr>
            <a:xfrm>
              <a:off x="684513" y="1482670"/>
              <a:ext cx="1174800" cy="300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dirty="0">
                  <a:latin typeface="Segoe UI Semilight" panose="020B0402040204020203" pitchFamily="34" charset="0"/>
                  <a:cs typeface="Segoe UI Semilight" panose="020B0402040204020203" pitchFamily="34" charset="0"/>
                  <a:sym typeface="Source Sans Pro"/>
                </a:rPr>
                <a:t>Workflow</a:t>
              </a:r>
              <a:endParaRPr dirty="0">
                <a:latin typeface="Segoe UI Semilight" panose="020B0402040204020203" pitchFamily="34" charset="0"/>
                <a:cs typeface="Segoe UI Semilight" panose="020B0402040204020203" pitchFamily="34" charset="0"/>
                <a:sym typeface="Source Sans Pro"/>
              </a:endParaRPr>
            </a:p>
          </p:txBody>
        </p:sp>
        <p:sp>
          <p:nvSpPr>
            <p:cNvPr id="10" name="Google Shape;865;p72">
              <a:extLst>
                <a:ext uri="{FF2B5EF4-FFF2-40B4-BE49-F238E27FC236}">
                  <a16:creationId xmlns:a16="http://schemas.microsoft.com/office/drawing/2014/main" id="{B5A77377-9AD7-4B75-9035-99DEAAB8AE1B}"/>
                </a:ext>
              </a:extLst>
            </p:cNvPr>
            <p:cNvSpPr/>
            <p:nvPr/>
          </p:nvSpPr>
          <p:spPr>
            <a:xfrm>
              <a:off x="3570640" y="2729363"/>
              <a:ext cx="1484700" cy="411000"/>
            </a:xfrm>
            <a:prstGeom prst="rect">
              <a:avLst/>
            </a:prstGeom>
            <a:solidFill>
              <a:srgbClr val="62D6E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dirty="0">
                  <a:solidFill>
                    <a:schemeClr val="lt1"/>
                  </a:solidFill>
                  <a:latin typeface="Segoe UI Semilight" panose="020B0402040204020203" pitchFamily="34" charset="0"/>
                  <a:cs typeface="Segoe UI Semilight" panose="020B0402040204020203" pitchFamily="34" charset="0"/>
                  <a:sym typeface="Calibri"/>
                </a:rPr>
                <a:t>Tuning</a:t>
              </a:r>
              <a:r>
                <a:rPr lang="en" sz="1770" dirty="0">
                  <a:solidFill>
                    <a:schemeClr val="lt1"/>
                  </a:solidFill>
                  <a:latin typeface="Calibri"/>
                  <a:ea typeface="Calibri"/>
                  <a:cs typeface="Calibri"/>
                  <a:sym typeface="Calibri"/>
                </a:rPr>
                <a:t> </a:t>
              </a:r>
              <a:r>
                <a:rPr lang="en" dirty="0">
                  <a:solidFill>
                    <a:schemeClr val="lt1"/>
                  </a:solidFill>
                  <a:latin typeface="Segoe UI Semilight" panose="020B0402040204020203" pitchFamily="34" charset="0"/>
                  <a:cs typeface="Segoe UI Semilight" panose="020B0402040204020203" pitchFamily="34" charset="0"/>
                  <a:sym typeface="Calibri"/>
                </a:rPr>
                <a:t>hyperparameters</a:t>
              </a:r>
              <a:endParaRPr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11" name="Google Shape;866;p72">
              <a:extLst>
                <a:ext uri="{FF2B5EF4-FFF2-40B4-BE49-F238E27FC236}">
                  <a16:creationId xmlns:a16="http://schemas.microsoft.com/office/drawing/2014/main" id="{3FC719E4-7EAB-4BA0-B71F-76FED5E6705F}"/>
                </a:ext>
              </a:extLst>
            </p:cNvPr>
            <p:cNvSpPr/>
            <p:nvPr/>
          </p:nvSpPr>
          <p:spPr>
            <a:xfrm>
              <a:off x="5164500" y="2239115"/>
              <a:ext cx="1484700" cy="721200"/>
            </a:xfrm>
            <a:prstGeom prst="rect">
              <a:avLst/>
            </a:prstGeom>
            <a:solidFill>
              <a:srgbClr val="62D6E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dirty="0">
                  <a:solidFill>
                    <a:schemeClr val="lt1"/>
                  </a:solidFill>
                  <a:latin typeface="Segoe UI Semilight" panose="020B0402040204020203" pitchFamily="34" charset="0"/>
                  <a:cs typeface="Segoe UI Semilight" panose="020B0402040204020203" pitchFamily="34" charset="0"/>
                  <a:sym typeface="Calibri"/>
                </a:rPr>
                <a:t>Inferencing</a:t>
              </a:r>
              <a:endParaRPr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12" name="Google Shape;867;p72">
              <a:extLst>
                <a:ext uri="{FF2B5EF4-FFF2-40B4-BE49-F238E27FC236}">
                  <a16:creationId xmlns:a16="http://schemas.microsoft.com/office/drawing/2014/main" id="{1C2D810C-C9AF-4D6C-9141-555CBDA49424}"/>
                </a:ext>
              </a:extLst>
            </p:cNvPr>
            <p:cNvSpPr/>
            <p:nvPr/>
          </p:nvSpPr>
          <p:spPr>
            <a:xfrm>
              <a:off x="1977128" y="2727781"/>
              <a:ext cx="1484700" cy="411000"/>
            </a:xfrm>
            <a:prstGeom prst="rect">
              <a:avLst/>
            </a:prstGeom>
            <a:solidFill>
              <a:srgbClr val="62D6E6"/>
            </a:solidFill>
            <a:ln w="76200"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dirty="0">
                  <a:solidFill>
                    <a:schemeClr val="lt1"/>
                  </a:solidFill>
                  <a:latin typeface="Segoe UI Semilight" panose="020B0402040204020203" pitchFamily="34" charset="0"/>
                  <a:cs typeface="Segoe UI Semilight" panose="020B0402040204020203" pitchFamily="34" charset="0"/>
                  <a:sym typeface="Calibri"/>
                </a:rPr>
                <a:t>Loading</a:t>
              </a:r>
              <a:endParaRPr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13" name="Google Shape;868;p72">
              <a:extLst>
                <a:ext uri="{FF2B5EF4-FFF2-40B4-BE49-F238E27FC236}">
                  <a16:creationId xmlns:a16="http://schemas.microsoft.com/office/drawing/2014/main" id="{D3EB5232-6753-4F36-8AD5-E1EB2D26CC93}"/>
                </a:ext>
              </a:extLst>
            </p:cNvPr>
            <p:cNvSpPr/>
            <p:nvPr/>
          </p:nvSpPr>
          <p:spPr>
            <a:xfrm>
              <a:off x="1977128" y="2219327"/>
              <a:ext cx="1484700" cy="411000"/>
            </a:xfrm>
            <a:prstGeom prst="rect">
              <a:avLst/>
            </a:prstGeom>
            <a:solidFill>
              <a:srgbClr val="62D6E6"/>
            </a:solidFill>
            <a:ln w="9525"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dirty="0">
                  <a:solidFill>
                    <a:schemeClr val="lt1"/>
                  </a:solidFill>
                  <a:latin typeface="Segoe UI Semilight" panose="020B0402040204020203" pitchFamily="34" charset="0"/>
                  <a:cs typeface="Segoe UI Semilight" panose="020B0402040204020203" pitchFamily="34" charset="0"/>
                  <a:sym typeface="Calibri"/>
                </a:rPr>
                <a:t>Transformation</a:t>
              </a:r>
              <a:endParaRPr dirty="0">
                <a:solidFill>
                  <a:schemeClr val="lt1"/>
                </a:solidFill>
                <a:latin typeface="Segoe UI Semilight" panose="020B0402040204020203" pitchFamily="34" charset="0"/>
                <a:cs typeface="Segoe UI Semilight" panose="020B0402040204020203" pitchFamily="34" charset="0"/>
                <a:sym typeface="Calibri"/>
              </a:endParaRPr>
            </a:p>
          </p:txBody>
        </p:sp>
      </p:grpSp>
      <p:sp>
        <p:nvSpPr>
          <p:cNvPr id="15" name="Title 1">
            <a:extLst>
              <a:ext uri="{FF2B5EF4-FFF2-40B4-BE49-F238E27FC236}">
                <a16:creationId xmlns:a16="http://schemas.microsoft.com/office/drawing/2014/main" id="{E2F9AFBB-E387-4C49-A3F9-0526E2A013D7}"/>
              </a:ext>
            </a:extLst>
          </p:cNvPr>
          <p:cNvSpPr>
            <a:spLocks noGrp="1"/>
          </p:cNvSpPr>
          <p:nvPr>
            <p:ph type="title"/>
          </p:nvPr>
        </p:nvSpPr>
        <p:spPr>
          <a:xfrm>
            <a:off x="588963" y="457200"/>
            <a:ext cx="11017250" cy="554038"/>
          </a:xfrm>
        </p:spPr>
        <p:txBody>
          <a:bodyPr/>
          <a:lstStyle/>
          <a:p>
            <a:r>
              <a:rPr lang="en-US" dirty="0"/>
              <a:t>DL Workflow: Data Preparation</a:t>
            </a:r>
          </a:p>
        </p:txBody>
      </p:sp>
      <p:graphicFrame>
        <p:nvGraphicFramePr>
          <p:cNvPr id="18" name="Table 17">
            <a:extLst>
              <a:ext uri="{FF2B5EF4-FFF2-40B4-BE49-F238E27FC236}">
                <a16:creationId xmlns:a16="http://schemas.microsoft.com/office/drawing/2014/main" id="{14983B1A-36C2-40EB-8CC7-F16B9AB37CED}"/>
              </a:ext>
            </a:extLst>
          </p:cNvPr>
          <p:cNvGraphicFramePr>
            <a:graphicFrameLocks noGrp="1"/>
          </p:cNvGraphicFramePr>
          <p:nvPr>
            <p:extLst>
              <p:ext uri="{D42A27DB-BD31-4B8C-83A1-F6EECF244321}">
                <p14:modId xmlns:p14="http://schemas.microsoft.com/office/powerpoint/2010/main" val="4267370135"/>
              </p:ext>
            </p:extLst>
          </p:nvPr>
        </p:nvGraphicFramePr>
        <p:xfrm>
          <a:off x="307117" y="4458786"/>
          <a:ext cx="3414317" cy="2094776"/>
        </p:xfrm>
        <a:graphic>
          <a:graphicData uri="http://schemas.openxmlformats.org/drawingml/2006/table">
            <a:tbl>
              <a:tblPr>
                <a:noFill/>
              </a:tblPr>
              <a:tblGrid>
                <a:gridCol w="3414317">
                  <a:extLst>
                    <a:ext uri="{9D8B030D-6E8A-4147-A177-3AD203B41FA5}">
                      <a16:colId xmlns:a16="http://schemas.microsoft.com/office/drawing/2014/main" val="397917308"/>
                    </a:ext>
                  </a:extLst>
                </a:gridCol>
              </a:tblGrid>
              <a:tr h="355983">
                <a:tc>
                  <a:txBody>
                    <a:bodyPr/>
                    <a:lstStyle/>
                    <a:p>
                      <a:pPr marL="0" lvl="0" indent="0" algn="ctr" rtl="0">
                        <a:spcBef>
                          <a:spcPts val="0"/>
                        </a:spcBef>
                        <a:spcAft>
                          <a:spcPts val="0"/>
                        </a:spcAft>
                        <a:buNone/>
                      </a:pPr>
                      <a:r>
                        <a:rPr lang="en" b="1" dirty="0">
                          <a:solidFill>
                            <a:schemeClr val="tx1"/>
                          </a:solidFill>
                        </a:rPr>
                        <a:t>Current Status</a:t>
                      </a:r>
                      <a:endParaRPr b="1"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7310220"/>
                  </a:ext>
                </a:extLst>
              </a:tr>
              <a:tr h="1637606">
                <a:tc>
                  <a:txBody>
                    <a:bodyPr/>
                    <a:lstStyle/>
                    <a:p>
                      <a:pPr marL="171450" lvl="0" indent="-171450" algn="l" rtl="0">
                        <a:spcBef>
                          <a:spcPts val="0"/>
                        </a:spcBef>
                        <a:spcAft>
                          <a:spcPts val="0"/>
                        </a:spcAft>
                        <a:buFont typeface="Arial" panose="020B0604020202020204" pitchFamily="34" charset="0"/>
                        <a:buChar char="•"/>
                      </a:pPr>
                      <a:r>
                        <a:rPr lang="en-US" sz="1400" dirty="0">
                          <a:solidFill>
                            <a:schemeClr val="tx1"/>
                          </a:solidFill>
                          <a:latin typeface="Segoe UI Semilight" panose="020B0402040204020203" pitchFamily="34" charset="0"/>
                          <a:cs typeface="Segoe UI Semilight" panose="020B0402040204020203" pitchFamily="34" charset="0"/>
                        </a:rPr>
                        <a:t>Optimized data I/O and model checkpointing for distributed training using Blob Fuse client</a:t>
                      </a:r>
                    </a:p>
                    <a:p>
                      <a:pPr marL="171450" lvl="0" indent="-171450" algn="l" rtl="0">
                        <a:spcBef>
                          <a:spcPts val="0"/>
                        </a:spcBef>
                        <a:spcAft>
                          <a:spcPts val="0"/>
                        </a:spcAft>
                        <a:buFont typeface="Arial" panose="020B0604020202020204" pitchFamily="34" charset="0"/>
                        <a:buChar char="•"/>
                      </a:pPr>
                      <a:r>
                        <a:rPr lang="en-US" sz="1400" dirty="0">
                          <a:solidFill>
                            <a:schemeClr val="tx1"/>
                          </a:solidFill>
                          <a:latin typeface="Segoe UI Semilight" panose="020B0402040204020203" pitchFamily="34" charset="0"/>
                          <a:cs typeface="Segoe UI Semilight" panose="020B0402040204020203" pitchFamily="34" charset="0"/>
                        </a:rPr>
                        <a:t>Spark has more than 50+ connectors to diverse data sources</a:t>
                      </a:r>
                      <a:endParaRPr sz="1400" dirty="0">
                        <a:solidFill>
                          <a:schemeClr val="tx1"/>
                        </a:solidFill>
                        <a:latin typeface="Segoe UI Semilight" panose="020B0402040204020203" pitchFamily="34" charset="0"/>
                        <a:cs typeface="Segoe UI Semilight" panose="020B0402040204020203"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6284529"/>
                  </a:ext>
                </a:extLst>
              </a:tr>
            </a:tbl>
          </a:graphicData>
        </a:graphic>
      </p:graphicFrame>
    </p:spTree>
    <p:extLst>
      <p:ext uri="{BB962C8B-B14F-4D97-AF65-F5344CB8AC3E}">
        <p14:creationId xmlns:p14="http://schemas.microsoft.com/office/powerpoint/2010/main" val="167545160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1C9D3B4-B979-4B16-8E6E-9560E3F270D3}"/>
              </a:ext>
            </a:extLst>
          </p:cNvPr>
          <p:cNvGrpSpPr/>
          <p:nvPr/>
        </p:nvGrpSpPr>
        <p:grpSpPr>
          <a:xfrm>
            <a:off x="615073" y="1146574"/>
            <a:ext cx="10449168" cy="3160250"/>
            <a:chOff x="615073" y="1146574"/>
            <a:chExt cx="6505800" cy="1993789"/>
          </a:xfrm>
        </p:grpSpPr>
        <p:sp>
          <p:nvSpPr>
            <p:cNvPr id="4" name="Google Shape;858;p72">
              <a:extLst>
                <a:ext uri="{FF2B5EF4-FFF2-40B4-BE49-F238E27FC236}">
                  <a16:creationId xmlns:a16="http://schemas.microsoft.com/office/drawing/2014/main" id="{E339473D-A472-4C9E-A44F-BB4F32860978}"/>
                </a:ext>
              </a:extLst>
            </p:cNvPr>
            <p:cNvSpPr/>
            <p:nvPr/>
          </p:nvSpPr>
          <p:spPr>
            <a:xfrm>
              <a:off x="615073" y="1418775"/>
              <a:ext cx="6505800" cy="4506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 name="Google Shape;859;p72">
              <a:extLst>
                <a:ext uri="{FF2B5EF4-FFF2-40B4-BE49-F238E27FC236}">
                  <a16:creationId xmlns:a16="http://schemas.microsoft.com/office/drawing/2014/main" id="{BE192940-6788-46F2-85E1-8E2F4522A960}"/>
                </a:ext>
              </a:extLst>
            </p:cNvPr>
            <p:cNvSpPr/>
            <p:nvPr/>
          </p:nvSpPr>
          <p:spPr>
            <a:xfrm>
              <a:off x="3565456" y="1146574"/>
              <a:ext cx="1484700" cy="975300"/>
            </a:xfrm>
            <a:prstGeom prst="rect">
              <a:avLst/>
            </a:prstGeom>
            <a:solidFill>
              <a:schemeClr val="accent1"/>
            </a:solidFill>
            <a:ln w="9525" cap="flat" cmpd="sng">
              <a:solidFill>
                <a:srgbClr val="19A1B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Model</a:t>
              </a:r>
              <a:r>
                <a:rPr lang="en" dirty="0">
                  <a:solidFill>
                    <a:schemeClr val="lt1"/>
                  </a:solidFill>
                  <a:latin typeface="Calibri"/>
                  <a:ea typeface="Calibri"/>
                  <a:cs typeface="Calibri"/>
                  <a:sym typeface="Calibri"/>
                </a:rPr>
                <a:t> </a:t>
              </a: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Training</a:t>
              </a:r>
              <a:endParaRPr sz="1800" dirty="0">
                <a:solidFill>
                  <a:schemeClr val="bg1"/>
                </a:solidFill>
                <a:latin typeface="Segoe UI Semilight" panose="020B0402040204020203" pitchFamily="34" charset="0"/>
                <a:ea typeface="Source Sans Pro"/>
                <a:cs typeface="Segoe UI Semilight" panose="020B0402040204020203" pitchFamily="34" charset="0"/>
                <a:sym typeface="Calibri"/>
              </a:endParaRPr>
            </a:p>
          </p:txBody>
        </p:sp>
        <p:sp>
          <p:nvSpPr>
            <p:cNvPr id="6" name="Google Shape;860;p72">
              <a:extLst>
                <a:ext uri="{FF2B5EF4-FFF2-40B4-BE49-F238E27FC236}">
                  <a16:creationId xmlns:a16="http://schemas.microsoft.com/office/drawing/2014/main" id="{39C9260F-AFBF-4ADB-B276-CFA30EA28D7B}"/>
                </a:ext>
              </a:extLst>
            </p:cNvPr>
            <p:cNvSpPr/>
            <p:nvPr/>
          </p:nvSpPr>
          <p:spPr>
            <a:xfrm>
              <a:off x="5164501" y="1146574"/>
              <a:ext cx="1484700" cy="975300"/>
            </a:xfrm>
            <a:prstGeom prst="rect">
              <a:avLst/>
            </a:prstGeom>
            <a:solidFill>
              <a:schemeClr val="accent1"/>
            </a:solidFill>
            <a:ln w="9525" cap="flat" cmpd="sng">
              <a:solidFill>
                <a:srgbClr val="19A1B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Model</a:t>
              </a:r>
              <a:r>
                <a:rPr lang="en" dirty="0">
                  <a:solidFill>
                    <a:schemeClr val="lt1"/>
                  </a:solidFill>
                  <a:latin typeface="Calibri"/>
                  <a:ea typeface="Calibri"/>
                  <a:cs typeface="Calibri"/>
                  <a:sym typeface="Calibri"/>
                </a:rPr>
                <a:t> </a:t>
              </a: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Production</a:t>
              </a:r>
              <a:endParaRPr sz="1800" dirty="0">
                <a:solidFill>
                  <a:schemeClr val="bg1"/>
                </a:solidFill>
                <a:latin typeface="Segoe UI Semilight" panose="020B0402040204020203" pitchFamily="34" charset="0"/>
                <a:ea typeface="Source Sans Pro"/>
                <a:cs typeface="Segoe UI Semilight" panose="020B0402040204020203" pitchFamily="34" charset="0"/>
                <a:sym typeface="Calibri"/>
              </a:endParaRPr>
            </a:p>
          </p:txBody>
        </p:sp>
        <p:sp>
          <p:nvSpPr>
            <p:cNvPr id="7" name="Google Shape;861;p72">
              <a:extLst>
                <a:ext uri="{FF2B5EF4-FFF2-40B4-BE49-F238E27FC236}">
                  <a16:creationId xmlns:a16="http://schemas.microsoft.com/office/drawing/2014/main" id="{484775F0-E9C6-42B8-A95F-249C91435DBB}"/>
                </a:ext>
              </a:extLst>
            </p:cNvPr>
            <p:cNvSpPr/>
            <p:nvPr/>
          </p:nvSpPr>
          <p:spPr>
            <a:xfrm>
              <a:off x="1977128" y="1146574"/>
              <a:ext cx="1484700" cy="975300"/>
            </a:xfrm>
            <a:prstGeom prst="rect">
              <a:avLst/>
            </a:prstGeom>
            <a:solidFill>
              <a:schemeClr val="accent1"/>
            </a:solidFill>
            <a:ln w="9525" cap="flat" cmpd="sng">
              <a:solidFill>
                <a:srgbClr val="19A1B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Data</a:t>
              </a:r>
              <a:r>
                <a:rPr lang="en" sz="1800" dirty="0">
                  <a:solidFill>
                    <a:schemeClr val="bg1"/>
                  </a:solidFill>
                  <a:latin typeface="Segoe UI Semilight" panose="020B0402040204020203" pitchFamily="34" charset="0"/>
                  <a:ea typeface="Calibri"/>
                  <a:cs typeface="Segoe UI Semilight" panose="020B0402040204020203" pitchFamily="34" charset="0"/>
                  <a:sym typeface="Calibri"/>
                </a:rPr>
                <a:t> </a:t>
              </a: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Preparation</a:t>
              </a:r>
              <a:endParaRPr sz="1800" dirty="0">
                <a:solidFill>
                  <a:schemeClr val="bg1"/>
                </a:solidFill>
                <a:latin typeface="Segoe UI Semilight" panose="020B0402040204020203" pitchFamily="34" charset="0"/>
                <a:ea typeface="Source Sans Pro"/>
                <a:cs typeface="Segoe UI Semilight" panose="020B0402040204020203" pitchFamily="34" charset="0"/>
                <a:sym typeface="Calibri"/>
              </a:endParaRPr>
            </a:p>
          </p:txBody>
        </p:sp>
        <p:sp>
          <p:nvSpPr>
            <p:cNvPr id="8" name="Google Shape;862;p72">
              <a:extLst>
                <a:ext uri="{FF2B5EF4-FFF2-40B4-BE49-F238E27FC236}">
                  <a16:creationId xmlns:a16="http://schemas.microsoft.com/office/drawing/2014/main" id="{CC28CE49-7F01-4479-9503-C0D7C777B485}"/>
                </a:ext>
              </a:extLst>
            </p:cNvPr>
            <p:cNvSpPr/>
            <p:nvPr/>
          </p:nvSpPr>
          <p:spPr>
            <a:xfrm>
              <a:off x="3565455" y="2217056"/>
              <a:ext cx="1484700" cy="411000"/>
            </a:xfrm>
            <a:prstGeom prst="rect">
              <a:avLst/>
            </a:prstGeom>
            <a:solidFill>
              <a:srgbClr val="62D6E6"/>
            </a:solidFill>
            <a:ln w="76200" cap="flat" cmpd="sng">
              <a:solidFill>
                <a:srgbClr val="0000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Training</a:t>
              </a:r>
              <a:r>
                <a:rPr lang="en" sz="1770" dirty="0">
                  <a:solidFill>
                    <a:schemeClr val="lt1"/>
                  </a:solidFill>
                  <a:latin typeface="Calibri"/>
                  <a:ea typeface="Calibri"/>
                  <a:cs typeface="Calibri"/>
                  <a:sym typeface="Calibri"/>
                </a:rPr>
                <a:t> </a:t>
              </a: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models</a:t>
              </a:r>
              <a:endParaRPr sz="1800" dirty="0">
                <a:solidFill>
                  <a:schemeClr val="bg1"/>
                </a:solidFill>
                <a:latin typeface="Segoe UI Semilight" panose="020B0402040204020203" pitchFamily="34" charset="0"/>
                <a:ea typeface="Source Sans Pro"/>
                <a:cs typeface="Segoe UI Semilight" panose="020B0402040204020203" pitchFamily="34" charset="0"/>
                <a:sym typeface="Calibri"/>
              </a:endParaRPr>
            </a:p>
          </p:txBody>
        </p:sp>
        <p:sp>
          <p:nvSpPr>
            <p:cNvPr id="9" name="Google Shape;863;p72">
              <a:extLst>
                <a:ext uri="{FF2B5EF4-FFF2-40B4-BE49-F238E27FC236}">
                  <a16:creationId xmlns:a16="http://schemas.microsoft.com/office/drawing/2014/main" id="{FA947080-FAC9-4C33-A236-5962309AE8F6}"/>
                </a:ext>
              </a:extLst>
            </p:cNvPr>
            <p:cNvSpPr txBox="1"/>
            <p:nvPr/>
          </p:nvSpPr>
          <p:spPr>
            <a:xfrm>
              <a:off x="684513" y="1482670"/>
              <a:ext cx="1174800" cy="300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dirty="0">
                  <a:solidFill>
                    <a:schemeClr val="dk1"/>
                  </a:solidFill>
                  <a:latin typeface="Segoe UI Semilight" panose="020B0402040204020203" pitchFamily="34" charset="0"/>
                  <a:ea typeface="Source Sans Pro"/>
                  <a:cs typeface="Segoe UI Semilight" panose="020B0402040204020203" pitchFamily="34" charset="0"/>
                  <a:sym typeface="Source Sans Pro"/>
                </a:rPr>
                <a:t>Workflow</a:t>
              </a:r>
              <a:endParaRPr sz="1500" dirty="0">
                <a:solidFill>
                  <a:schemeClr val="dk1"/>
                </a:solidFill>
                <a:latin typeface="Segoe UI Semilight" panose="020B0402040204020203" pitchFamily="34" charset="0"/>
                <a:ea typeface="Source Sans Pro"/>
                <a:cs typeface="Segoe UI Semilight" panose="020B0402040204020203" pitchFamily="34" charset="0"/>
                <a:sym typeface="Source Sans Pro"/>
              </a:endParaRPr>
            </a:p>
          </p:txBody>
        </p:sp>
        <p:sp>
          <p:nvSpPr>
            <p:cNvPr id="10" name="Google Shape;865;p72">
              <a:extLst>
                <a:ext uri="{FF2B5EF4-FFF2-40B4-BE49-F238E27FC236}">
                  <a16:creationId xmlns:a16="http://schemas.microsoft.com/office/drawing/2014/main" id="{B5A77377-9AD7-4B75-9035-99DEAAB8AE1B}"/>
                </a:ext>
              </a:extLst>
            </p:cNvPr>
            <p:cNvSpPr/>
            <p:nvPr/>
          </p:nvSpPr>
          <p:spPr>
            <a:xfrm>
              <a:off x="3570640" y="2729363"/>
              <a:ext cx="1484700" cy="411000"/>
            </a:xfrm>
            <a:prstGeom prst="rect">
              <a:avLst/>
            </a:prstGeom>
            <a:solidFill>
              <a:srgbClr val="62D6E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Tuning</a:t>
              </a:r>
              <a:r>
                <a:rPr lang="en" sz="1770" dirty="0">
                  <a:solidFill>
                    <a:schemeClr val="lt1"/>
                  </a:solidFill>
                  <a:latin typeface="Calibri"/>
                  <a:ea typeface="Calibri"/>
                  <a:cs typeface="Calibri"/>
                  <a:sym typeface="Calibri"/>
                </a:rPr>
                <a:t> </a:t>
              </a: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hyperparameters</a:t>
              </a:r>
              <a:endParaRPr sz="1800" dirty="0">
                <a:solidFill>
                  <a:schemeClr val="bg1"/>
                </a:solidFill>
                <a:latin typeface="Segoe UI Semilight" panose="020B0402040204020203" pitchFamily="34" charset="0"/>
                <a:ea typeface="Source Sans Pro"/>
                <a:cs typeface="Segoe UI Semilight" panose="020B0402040204020203" pitchFamily="34" charset="0"/>
                <a:sym typeface="Calibri"/>
              </a:endParaRPr>
            </a:p>
          </p:txBody>
        </p:sp>
        <p:sp>
          <p:nvSpPr>
            <p:cNvPr id="11" name="Google Shape;866;p72">
              <a:extLst>
                <a:ext uri="{FF2B5EF4-FFF2-40B4-BE49-F238E27FC236}">
                  <a16:creationId xmlns:a16="http://schemas.microsoft.com/office/drawing/2014/main" id="{3FC719E4-7EAB-4BA0-B71F-76FED5E6705F}"/>
                </a:ext>
              </a:extLst>
            </p:cNvPr>
            <p:cNvSpPr/>
            <p:nvPr/>
          </p:nvSpPr>
          <p:spPr>
            <a:xfrm>
              <a:off x="5164500" y="2239115"/>
              <a:ext cx="1484700" cy="721200"/>
            </a:xfrm>
            <a:prstGeom prst="rect">
              <a:avLst/>
            </a:prstGeom>
            <a:solidFill>
              <a:srgbClr val="62D6E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Inferencing</a:t>
              </a:r>
              <a:endParaRPr sz="1800" dirty="0">
                <a:solidFill>
                  <a:schemeClr val="bg1"/>
                </a:solidFill>
                <a:latin typeface="Segoe UI Semilight" panose="020B0402040204020203" pitchFamily="34" charset="0"/>
                <a:ea typeface="Source Sans Pro"/>
                <a:cs typeface="Segoe UI Semilight" panose="020B0402040204020203" pitchFamily="34" charset="0"/>
                <a:sym typeface="Calibri"/>
              </a:endParaRPr>
            </a:p>
          </p:txBody>
        </p:sp>
        <p:sp>
          <p:nvSpPr>
            <p:cNvPr id="12" name="Google Shape;867;p72">
              <a:extLst>
                <a:ext uri="{FF2B5EF4-FFF2-40B4-BE49-F238E27FC236}">
                  <a16:creationId xmlns:a16="http://schemas.microsoft.com/office/drawing/2014/main" id="{1C2D810C-C9AF-4D6C-9141-555CBDA49424}"/>
                </a:ext>
              </a:extLst>
            </p:cNvPr>
            <p:cNvSpPr/>
            <p:nvPr/>
          </p:nvSpPr>
          <p:spPr>
            <a:xfrm>
              <a:off x="1977128" y="2727781"/>
              <a:ext cx="1484700" cy="411000"/>
            </a:xfrm>
            <a:prstGeom prst="rect">
              <a:avLst/>
            </a:prstGeom>
            <a:solidFill>
              <a:srgbClr val="62D6E6"/>
            </a:solidFill>
            <a:ln w="76200"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Loading</a:t>
              </a:r>
              <a:endParaRPr sz="1800" dirty="0">
                <a:solidFill>
                  <a:schemeClr val="bg1"/>
                </a:solidFill>
                <a:latin typeface="Segoe UI Semilight" panose="020B0402040204020203" pitchFamily="34" charset="0"/>
                <a:ea typeface="Source Sans Pro"/>
                <a:cs typeface="Segoe UI Semilight" panose="020B0402040204020203" pitchFamily="34" charset="0"/>
                <a:sym typeface="Calibri"/>
              </a:endParaRPr>
            </a:p>
          </p:txBody>
        </p:sp>
        <p:sp>
          <p:nvSpPr>
            <p:cNvPr id="13" name="Google Shape;868;p72">
              <a:extLst>
                <a:ext uri="{FF2B5EF4-FFF2-40B4-BE49-F238E27FC236}">
                  <a16:creationId xmlns:a16="http://schemas.microsoft.com/office/drawing/2014/main" id="{D3EB5232-6753-4F36-8AD5-E1EB2D26CC93}"/>
                </a:ext>
              </a:extLst>
            </p:cNvPr>
            <p:cNvSpPr/>
            <p:nvPr/>
          </p:nvSpPr>
          <p:spPr>
            <a:xfrm>
              <a:off x="1977128" y="2219327"/>
              <a:ext cx="1484700" cy="411000"/>
            </a:xfrm>
            <a:prstGeom prst="rect">
              <a:avLst/>
            </a:prstGeom>
            <a:solidFill>
              <a:srgbClr val="62D6E6"/>
            </a:solidFill>
            <a:ln w="9525"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bg1"/>
                  </a:solidFill>
                  <a:latin typeface="Segoe UI Semilight" panose="020B0402040204020203" pitchFamily="34" charset="0"/>
                  <a:ea typeface="Source Sans Pro"/>
                  <a:cs typeface="Segoe UI Semilight" panose="020B0402040204020203" pitchFamily="34" charset="0"/>
                  <a:sym typeface="Calibri"/>
                </a:rPr>
                <a:t>Transformation</a:t>
              </a:r>
              <a:endParaRPr sz="1800" dirty="0">
                <a:solidFill>
                  <a:schemeClr val="bg1"/>
                </a:solidFill>
                <a:latin typeface="Segoe UI Semilight" panose="020B0402040204020203" pitchFamily="34" charset="0"/>
                <a:ea typeface="Source Sans Pro"/>
                <a:cs typeface="Segoe UI Semilight" panose="020B0402040204020203" pitchFamily="34" charset="0"/>
                <a:sym typeface="Calibri"/>
              </a:endParaRPr>
            </a:p>
          </p:txBody>
        </p:sp>
      </p:grpSp>
      <p:sp>
        <p:nvSpPr>
          <p:cNvPr id="15" name="Title 1">
            <a:extLst>
              <a:ext uri="{FF2B5EF4-FFF2-40B4-BE49-F238E27FC236}">
                <a16:creationId xmlns:a16="http://schemas.microsoft.com/office/drawing/2014/main" id="{E2F9AFBB-E387-4C49-A3F9-0526E2A013D7}"/>
              </a:ext>
            </a:extLst>
          </p:cNvPr>
          <p:cNvSpPr>
            <a:spLocks noGrp="1"/>
          </p:cNvSpPr>
          <p:nvPr>
            <p:ph type="title"/>
          </p:nvPr>
        </p:nvSpPr>
        <p:spPr>
          <a:xfrm>
            <a:off x="588963" y="457200"/>
            <a:ext cx="11017250" cy="554038"/>
          </a:xfrm>
        </p:spPr>
        <p:txBody>
          <a:bodyPr/>
          <a:lstStyle/>
          <a:p>
            <a:r>
              <a:rPr lang="en-US" dirty="0"/>
              <a:t>DL Workflow: Model Training</a:t>
            </a:r>
          </a:p>
        </p:txBody>
      </p:sp>
      <p:graphicFrame>
        <p:nvGraphicFramePr>
          <p:cNvPr id="18" name="Table 17">
            <a:extLst>
              <a:ext uri="{FF2B5EF4-FFF2-40B4-BE49-F238E27FC236}">
                <a16:creationId xmlns:a16="http://schemas.microsoft.com/office/drawing/2014/main" id="{14983B1A-36C2-40EB-8CC7-F16B9AB37CED}"/>
              </a:ext>
            </a:extLst>
          </p:cNvPr>
          <p:cNvGraphicFramePr>
            <a:graphicFrameLocks noGrp="1"/>
          </p:cNvGraphicFramePr>
          <p:nvPr>
            <p:extLst>
              <p:ext uri="{D42A27DB-BD31-4B8C-83A1-F6EECF244321}">
                <p14:modId xmlns:p14="http://schemas.microsoft.com/office/powerpoint/2010/main" val="4172900042"/>
              </p:ext>
            </p:extLst>
          </p:nvPr>
        </p:nvGraphicFramePr>
        <p:xfrm>
          <a:off x="1455693" y="4407211"/>
          <a:ext cx="8560475" cy="2346900"/>
        </p:xfrm>
        <a:graphic>
          <a:graphicData uri="http://schemas.openxmlformats.org/drawingml/2006/table">
            <a:tbl>
              <a:tblPr>
                <a:noFill/>
              </a:tblPr>
              <a:tblGrid>
                <a:gridCol w="2602275">
                  <a:extLst>
                    <a:ext uri="{9D8B030D-6E8A-4147-A177-3AD203B41FA5}">
                      <a16:colId xmlns:a16="http://schemas.microsoft.com/office/drawing/2014/main" val="397917308"/>
                    </a:ext>
                  </a:extLst>
                </a:gridCol>
                <a:gridCol w="1577901">
                  <a:extLst>
                    <a:ext uri="{9D8B030D-6E8A-4147-A177-3AD203B41FA5}">
                      <a16:colId xmlns:a16="http://schemas.microsoft.com/office/drawing/2014/main" val="2510233668"/>
                    </a:ext>
                  </a:extLst>
                </a:gridCol>
                <a:gridCol w="1501199">
                  <a:extLst>
                    <a:ext uri="{9D8B030D-6E8A-4147-A177-3AD203B41FA5}">
                      <a16:colId xmlns:a16="http://schemas.microsoft.com/office/drawing/2014/main" val="1559885928"/>
                    </a:ext>
                  </a:extLst>
                </a:gridCol>
                <a:gridCol w="2879100">
                  <a:extLst>
                    <a:ext uri="{9D8B030D-6E8A-4147-A177-3AD203B41FA5}">
                      <a16:colId xmlns:a16="http://schemas.microsoft.com/office/drawing/2014/main" val="3957666384"/>
                    </a:ext>
                  </a:extLst>
                </a:gridCol>
              </a:tblGrid>
              <a:tr h="393475">
                <a:tc>
                  <a:txBody>
                    <a:bodyPr/>
                    <a:lstStyle/>
                    <a:p>
                      <a:pPr marL="0" lvl="0" indent="0" algn="ctr" rtl="0">
                        <a:spcBef>
                          <a:spcPts val="0"/>
                        </a:spcBef>
                        <a:spcAft>
                          <a:spcPts val="0"/>
                        </a:spcAft>
                        <a:buNone/>
                      </a:pPr>
                      <a:r>
                        <a:rPr lang="en" b="1" dirty="0">
                          <a:solidFill>
                            <a:schemeClr val="tx1"/>
                          </a:solidFill>
                        </a:rPr>
                        <a:t>Current Status</a:t>
                      </a:r>
                      <a:endParaRPr b="1"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b="1"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b="1"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b="1" dirty="0">
                        <a:solidFill>
                          <a:schemeClr val="tx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7310220"/>
                  </a:ext>
                </a:extLst>
              </a:tr>
              <a:tr h="625850">
                <a:tc>
                  <a:txBody>
                    <a:bodyPr/>
                    <a:lstStyle/>
                    <a:p>
                      <a:pPr marL="171450" lvl="0" indent="-171450" algn="l" rtl="0">
                        <a:spcBef>
                          <a:spcPts val="0"/>
                        </a:spcBef>
                        <a:spcAft>
                          <a:spcPts val="0"/>
                        </a:spcAft>
                        <a:buFont typeface="Arial" panose="020B0604020202020204" pitchFamily="34" charset="0"/>
                        <a:buChar char="•"/>
                      </a:pPr>
                      <a:r>
                        <a:rPr lang="en" sz="1400" dirty="0">
                          <a:solidFill>
                            <a:schemeClr val="tx1"/>
                          </a:solidFill>
                          <a:latin typeface="Segoe UI Semilight" panose="020B0402040204020203" pitchFamily="34" charset="0"/>
                          <a:cs typeface="Segoe UI Semilight" panose="020B0402040204020203" pitchFamily="34" charset="0"/>
                        </a:rPr>
                        <a:t>Distributed Deep Learning Training: released HorovodRunner that enables migration from Single-Machine to distributed DL training with a few changes while achieving 70-80% scaling efficiency</a:t>
                      </a:r>
                      <a:endParaRPr sz="1400" dirty="0">
                        <a:solidFill>
                          <a:schemeClr val="tx1"/>
                        </a:solidFill>
                        <a:latin typeface="Segoe UI Semilight" panose="020B0402040204020203" pitchFamily="34" charset="0"/>
                        <a:cs typeface="Segoe UI Semilight" panose="020B0402040204020203"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lvl="0" indent="-171450" algn="l" defTabSz="932742" rtl="0" eaLnBrk="1" latinLnBrk="0" hangingPunct="1">
                        <a:spcBef>
                          <a:spcPts val="0"/>
                        </a:spcBef>
                        <a:spcAft>
                          <a:spcPts val="0"/>
                        </a:spcAft>
                        <a:buFont typeface="Arial" panose="020B0604020202020204" pitchFamily="34" charset="0"/>
                        <a:buChar char="•"/>
                      </a:pPr>
                      <a:endParaRPr sz="1400" kern="1200" dirty="0">
                        <a:solidFill>
                          <a:schemeClr val="tx1"/>
                        </a:solidFill>
                        <a:latin typeface="Segoe UI Semilight" panose="020B0402040204020203" pitchFamily="34" charset="0"/>
                        <a:ea typeface="+mn-ea"/>
                        <a:cs typeface="Segoe UI Semilight" panose="020B0402040204020203"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lvl="0" indent="-171450" algn="l" defTabSz="932742" rtl="0" eaLnBrk="1" latinLnBrk="0" hangingPunct="1">
                        <a:spcBef>
                          <a:spcPts val="0"/>
                        </a:spcBef>
                        <a:spcAft>
                          <a:spcPts val="0"/>
                        </a:spcAft>
                        <a:buFont typeface="Arial" panose="020B0604020202020204" pitchFamily="34" charset="0"/>
                        <a:buChar char="•"/>
                      </a:pPr>
                      <a:endParaRPr sz="1400" kern="1200" dirty="0">
                        <a:solidFill>
                          <a:schemeClr val="tx1"/>
                        </a:solidFill>
                        <a:latin typeface="Segoe UI Semilight" panose="020B0402040204020203" pitchFamily="34" charset="0"/>
                        <a:ea typeface="+mn-ea"/>
                        <a:cs typeface="Segoe UI Semilight" panose="020B0402040204020203"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lvl="0" indent="-171450" algn="l" defTabSz="932742" rtl="0" eaLnBrk="1" latinLnBrk="0" hangingPunct="1">
                        <a:spcBef>
                          <a:spcPts val="0"/>
                        </a:spcBef>
                        <a:spcAft>
                          <a:spcPts val="0"/>
                        </a:spcAft>
                        <a:buFont typeface="Arial" panose="020B0604020202020204" pitchFamily="34" charset="0"/>
                        <a:buChar char="•"/>
                      </a:pPr>
                      <a:endParaRPr sz="1400" kern="1200" dirty="0">
                        <a:solidFill>
                          <a:schemeClr val="tx1"/>
                        </a:solidFill>
                        <a:latin typeface="Segoe UI Semilight" panose="020B0402040204020203" pitchFamily="34" charset="0"/>
                        <a:ea typeface="+mn-ea"/>
                        <a:cs typeface="Segoe UI Semilight" panose="020B0402040204020203"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6284529"/>
                  </a:ext>
                </a:extLst>
              </a:tr>
            </a:tbl>
          </a:graphicData>
        </a:graphic>
      </p:graphicFrame>
    </p:spTree>
    <p:extLst>
      <p:ext uri="{BB962C8B-B14F-4D97-AF65-F5344CB8AC3E}">
        <p14:creationId xmlns:p14="http://schemas.microsoft.com/office/powerpoint/2010/main" val="214833392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9C4E-D4D2-4C91-BD22-44ABD1ED5DD0}"/>
              </a:ext>
            </a:extLst>
          </p:cNvPr>
          <p:cNvSpPr>
            <a:spLocks noGrp="1"/>
          </p:cNvSpPr>
          <p:nvPr>
            <p:ph type="title"/>
          </p:nvPr>
        </p:nvSpPr>
        <p:spPr/>
        <p:txBody>
          <a:bodyPr/>
          <a:lstStyle/>
          <a:p>
            <a:r>
              <a:rPr lang="en-US" dirty="0" err="1"/>
              <a:t>HorovodRunner</a:t>
            </a:r>
            <a:endParaRPr lang="en-US" dirty="0"/>
          </a:p>
        </p:txBody>
      </p:sp>
      <p:sp>
        <p:nvSpPr>
          <p:cNvPr id="3" name="Text Placeholder 2">
            <a:extLst>
              <a:ext uri="{FF2B5EF4-FFF2-40B4-BE49-F238E27FC236}">
                <a16:creationId xmlns:a16="http://schemas.microsoft.com/office/drawing/2014/main" id="{AFE1E0E0-A5B9-4182-A6EC-E4563A6B8142}"/>
              </a:ext>
            </a:extLst>
          </p:cNvPr>
          <p:cNvSpPr>
            <a:spLocks noGrp="1"/>
          </p:cNvSpPr>
          <p:nvPr>
            <p:ph type="body" sz="quarter" idx="10"/>
          </p:nvPr>
        </p:nvSpPr>
        <p:spPr>
          <a:xfrm>
            <a:off x="586390" y="1434370"/>
            <a:ext cx="11018520" cy="4038029"/>
          </a:xfrm>
        </p:spPr>
        <p:txBody>
          <a:bodyPr/>
          <a:lstStyle/>
          <a:p>
            <a:pPr lvl="0">
              <a:spcBef>
                <a:spcPts val="0"/>
              </a:spcBef>
            </a:pPr>
            <a:r>
              <a:rPr lang="en-US" b="1" dirty="0" err="1">
                <a:solidFill>
                  <a:schemeClr val="accent1"/>
                </a:solidFill>
                <a:latin typeface="+mj-lt"/>
              </a:rPr>
              <a:t>HorovodRunner</a:t>
            </a:r>
            <a:r>
              <a:rPr lang="en-US" b="1" dirty="0">
                <a:solidFill>
                  <a:schemeClr val="accent1"/>
                </a:solidFill>
                <a:latin typeface="+mj-lt"/>
              </a:rPr>
              <a:t> provides a simple way to scale up your deep learning training workloads from a single machine to large clusters</a:t>
            </a:r>
          </a:p>
          <a:p>
            <a:pPr lvl="0">
              <a:spcBef>
                <a:spcPts val="0"/>
              </a:spcBef>
            </a:pPr>
            <a:endParaRPr lang="en-US" b="1" dirty="0">
              <a:solidFill>
                <a:schemeClr val="accent1"/>
              </a:solidFill>
              <a:latin typeface="+mj-lt"/>
            </a:endParaRPr>
          </a:p>
          <a:p>
            <a:pPr marL="457200" lvl="0" indent="-365760" defTabSz="914400">
              <a:spcBef>
                <a:spcPts val="0"/>
              </a:spcBef>
              <a:buSzPts val="2160"/>
              <a:buFont typeface="Arial"/>
              <a:buChar char="•"/>
            </a:pPr>
            <a:r>
              <a:rPr lang="en-US" kern="0" dirty="0">
                <a:solidFill>
                  <a:schemeClr val="tx1"/>
                </a:solidFill>
                <a:ea typeface="Source Sans Pro"/>
                <a:sym typeface="Source Sans Pro"/>
              </a:rPr>
              <a:t>Leverages Project Hydrogen and new Spark 2.4 barrier execution mode</a:t>
            </a:r>
          </a:p>
          <a:p>
            <a:pPr marL="457200" lvl="0" indent="-365760" defTabSz="914400">
              <a:spcBef>
                <a:spcPts val="0"/>
              </a:spcBef>
              <a:buSzPts val="2160"/>
              <a:buFont typeface="Arial"/>
              <a:buChar char="•"/>
            </a:pPr>
            <a:r>
              <a:rPr lang="en-US" kern="0" dirty="0">
                <a:solidFill>
                  <a:schemeClr val="tx1"/>
                </a:solidFill>
                <a:ea typeface="Source Sans Pro"/>
                <a:sym typeface="Source Sans Pro"/>
              </a:rPr>
              <a:t>Built on top of </a:t>
            </a:r>
            <a:r>
              <a:rPr lang="en-US" kern="0" dirty="0" err="1">
                <a:solidFill>
                  <a:schemeClr val="tx1"/>
                </a:solidFill>
                <a:ea typeface="Source Sans Pro"/>
                <a:sym typeface="Source Sans Pro"/>
              </a:rPr>
              <a:t>Horovod</a:t>
            </a:r>
            <a:endParaRPr lang="en-US" kern="0" dirty="0">
              <a:solidFill>
                <a:schemeClr val="tx1"/>
              </a:solidFill>
              <a:ea typeface="Source Sans Pro"/>
              <a:sym typeface="Source Sans Pro"/>
            </a:endParaRPr>
          </a:p>
          <a:p>
            <a:pPr marL="457200" lvl="0" indent="-365760" defTabSz="914400">
              <a:spcBef>
                <a:spcPts val="0"/>
              </a:spcBef>
              <a:buSzPts val="2160"/>
              <a:buFont typeface="Arial"/>
              <a:buChar char="•"/>
            </a:pPr>
            <a:r>
              <a:rPr lang="en-US" kern="0" dirty="0">
                <a:solidFill>
                  <a:schemeClr val="tx1"/>
                </a:solidFill>
                <a:ea typeface="Source Sans Pro"/>
                <a:sym typeface="Source Sans Pro"/>
              </a:rPr>
              <a:t>70-80% scaling efficiency</a:t>
            </a:r>
          </a:p>
          <a:p>
            <a:pPr marL="457200" lvl="0" indent="-365760" defTabSz="914400">
              <a:spcBef>
                <a:spcPts val="0"/>
              </a:spcBef>
              <a:buSzPts val="2160"/>
              <a:buFont typeface="Arial"/>
              <a:buChar char="•"/>
            </a:pPr>
            <a:r>
              <a:rPr lang="en-US" kern="0" dirty="0">
                <a:solidFill>
                  <a:schemeClr val="tx1"/>
                </a:solidFill>
                <a:ea typeface="Source Sans Pro"/>
                <a:sym typeface="Source Sans Pro"/>
              </a:rPr>
              <a:t>Supports TensorFlow, </a:t>
            </a:r>
            <a:r>
              <a:rPr lang="en-US" kern="0" dirty="0" err="1">
                <a:solidFill>
                  <a:schemeClr val="tx1"/>
                </a:solidFill>
                <a:ea typeface="Source Sans Pro"/>
                <a:sym typeface="Source Sans Pro"/>
              </a:rPr>
              <a:t>Keras</a:t>
            </a:r>
            <a:r>
              <a:rPr lang="en-US" kern="0" dirty="0">
                <a:solidFill>
                  <a:schemeClr val="tx1"/>
                </a:solidFill>
                <a:ea typeface="Source Sans Pro"/>
                <a:sym typeface="Source Sans Pro"/>
              </a:rPr>
              <a:t> and </a:t>
            </a:r>
            <a:r>
              <a:rPr lang="en-US" kern="0" dirty="0" err="1">
                <a:solidFill>
                  <a:schemeClr val="tx1"/>
                </a:solidFill>
                <a:ea typeface="Source Sans Pro"/>
                <a:sym typeface="Source Sans Pro"/>
              </a:rPr>
              <a:t>PyTorch</a:t>
            </a:r>
            <a:endParaRPr lang="en-US" kern="0" dirty="0">
              <a:solidFill>
                <a:schemeClr val="tx1"/>
              </a:solidFill>
              <a:ea typeface="Source Sans Pro"/>
              <a:sym typeface="Source Sans Pro"/>
            </a:endParaRPr>
          </a:p>
          <a:p>
            <a:endParaRPr lang="en-US" sz="3200" dirty="0">
              <a:solidFill>
                <a:schemeClr val="tx1"/>
              </a:solidFill>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61F0B315-B280-4DE4-8043-596F02968A38}"/>
              </a:ext>
            </a:extLst>
          </p:cNvPr>
          <p:cNvGrpSpPr/>
          <p:nvPr/>
        </p:nvGrpSpPr>
        <p:grpSpPr>
          <a:xfrm>
            <a:off x="586390" y="5052208"/>
            <a:ext cx="4732956" cy="742844"/>
            <a:chOff x="586390" y="4585294"/>
            <a:chExt cx="3942601" cy="671288"/>
          </a:xfrm>
        </p:grpSpPr>
        <p:pic>
          <p:nvPicPr>
            <p:cNvPr id="4" name="Google Shape;1484;p139">
              <a:extLst>
                <a:ext uri="{FF2B5EF4-FFF2-40B4-BE49-F238E27FC236}">
                  <a16:creationId xmlns:a16="http://schemas.microsoft.com/office/drawing/2014/main" id="{620962E6-8D9C-4539-B311-3735157E8470}"/>
                </a:ext>
              </a:extLst>
            </p:cNvPr>
            <p:cNvPicPr preferRelativeResize="0"/>
            <p:nvPr/>
          </p:nvPicPr>
          <p:blipFill>
            <a:blip r:embed="rId3">
              <a:alphaModFix/>
            </a:blip>
            <a:stretch>
              <a:fillRect/>
            </a:stretch>
          </p:blipFill>
          <p:spPr>
            <a:xfrm>
              <a:off x="3928141" y="4620513"/>
              <a:ext cx="600850" cy="600850"/>
            </a:xfrm>
            <a:prstGeom prst="rect">
              <a:avLst/>
            </a:prstGeom>
            <a:noFill/>
            <a:ln>
              <a:noFill/>
            </a:ln>
          </p:spPr>
        </p:pic>
        <p:pic>
          <p:nvPicPr>
            <p:cNvPr id="5" name="Google Shape;1485;p139" descr="Image result for tensorflow logo white png">
              <a:extLst>
                <a:ext uri="{FF2B5EF4-FFF2-40B4-BE49-F238E27FC236}">
                  <a16:creationId xmlns:a16="http://schemas.microsoft.com/office/drawing/2014/main" id="{D4B53CCF-A724-4461-A3A4-AAC83307B721}"/>
                </a:ext>
              </a:extLst>
            </p:cNvPr>
            <p:cNvPicPr preferRelativeResize="0"/>
            <p:nvPr/>
          </p:nvPicPr>
          <p:blipFill>
            <a:blip r:embed="rId4">
              <a:alphaModFix/>
            </a:blip>
            <a:stretch>
              <a:fillRect/>
            </a:stretch>
          </p:blipFill>
          <p:spPr>
            <a:xfrm>
              <a:off x="586390" y="4736363"/>
              <a:ext cx="1883026" cy="369150"/>
            </a:xfrm>
            <a:prstGeom prst="rect">
              <a:avLst/>
            </a:prstGeom>
            <a:noFill/>
            <a:ln>
              <a:noFill/>
            </a:ln>
          </p:spPr>
        </p:pic>
        <p:pic>
          <p:nvPicPr>
            <p:cNvPr id="6" name="Google Shape;1486;p139">
              <a:extLst>
                <a:ext uri="{FF2B5EF4-FFF2-40B4-BE49-F238E27FC236}">
                  <a16:creationId xmlns:a16="http://schemas.microsoft.com/office/drawing/2014/main" id="{DCA7C027-419A-4E90-A701-1B7815789FA9}"/>
                </a:ext>
              </a:extLst>
            </p:cNvPr>
            <p:cNvPicPr preferRelativeResize="0"/>
            <p:nvPr/>
          </p:nvPicPr>
          <p:blipFill>
            <a:blip r:embed="rId5">
              <a:alphaModFix/>
            </a:blip>
            <a:stretch>
              <a:fillRect/>
            </a:stretch>
          </p:blipFill>
          <p:spPr>
            <a:xfrm>
              <a:off x="2578908" y="4691457"/>
              <a:ext cx="458963" cy="458963"/>
            </a:xfrm>
            <a:prstGeom prst="rect">
              <a:avLst/>
            </a:prstGeom>
            <a:noFill/>
            <a:ln>
              <a:noFill/>
            </a:ln>
          </p:spPr>
        </p:pic>
        <p:pic>
          <p:nvPicPr>
            <p:cNvPr id="7" name="Google Shape;1487;p139">
              <a:extLst>
                <a:ext uri="{FF2B5EF4-FFF2-40B4-BE49-F238E27FC236}">
                  <a16:creationId xmlns:a16="http://schemas.microsoft.com/office/drawing/2014/main" id="{13944290-4AC2-4A40-BC77-E017A640F09D}"/>
                </a:ext>
              </a:extLst>
            </p:cNvPr>
            <p:cNvPicPr preferRelativeResize="0"/>
            <p:nvPr/>
          </p:nvPicPr>
          <p:blipFill>
            <a:blip r:embed="rId6">
              <a:alphaModFix/>
            </a:blip>
            <a:stretch>
              <a:fillRect/>
            </a:stretch>
          </p:blipFill>
          <p:spPr>
            <a:xfrm>
              <a:off x="3147362" y="4585294"/>
              <a:ext cx="671288" cy="671288"/>
            </a:xfrm>
            <a:prstGeom prst="rect">
              <a:avLst/>
            </a:prstGeom>
            <a:noFill/>
            <a:ln>
              <a:noFill/>
            </a:ln>
          </p:spPr>
        </p:pic>
      </p:grpSp>
    </p:spTree>
    <p:extLst>
      <p:ext uri="{BB962C8B-B14F-4D97-AF65-F5344CB8AC3E}">
        <p14:creationId xmlns:p14="http://schemas.microsoft.com/office/powerpoint/2010/main" val="35462439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5E103-906A-4046-B089-C03DB7EBAB6A}"/>
              </a:ext>
            </a:extLst>
          </p:cNvPr>
          <p:cNvSpPr>
            <a:spLocks noGrp="1"/>
          </p:cNvSpPr>
          <p:nvPr>
            <p:ph type="title"/>
          </p:nvPr>
        </p:nvSpPr>
        <p:spPr/>
        <p:txBody>
          <a:bodyPr/>
          <a:lstStyle/>
          <a:p>
            <a:r>
              <a:rPr lang="en-US" dirty="0"/>
              <a:t>DL Workflow: Model Production</a:t>
            </a:r>
          </a:p>
        </p:txBody>
      </p:sp>
      <p:grpSp>
        <p:nvGrpSpPr>
          <p:cNvPr id="34" name="Group 33">
            <a:extLst>
              <a:ext uri="{FF2B5EF4-FFF2-40B4-BE49-F238E27FC236}">
                <a16:creationId xmlns:a16="http://schemas.microsoft.com/office/drawing/2014/main" id="{AD432089-9278-4BBA-A0BB-4E2861B23772}"/>
              </a:ext>
            </a:extLst>
          </p:cNvPr>
          <p:cNvGrpSpPr/>
          <p:nvPr/>
        </p:nvGrpSpPr>
        <p:grpSpPr>
          <a:xfrm>
            <a:off x="615072" y="1146574"/>
            <a:ext cx="9854808" cy="3114530"/>
            <a:chOff x="615073" y="1146574"/>
            <a:chExt cx="6505800" cy="1993789"/>
          </a:xfrm>
        </p:grpSpPr>
        <p:sp>
          <p:nvSpPr>
            <p:cNvPr id="24" name="Google Shape;894;p74">
              <a:extLst>
                <a:ext uri="{FF2B5EF4-FFF2-40B4-BE49-F238E27FC236}">
                  <a16:creationId xmlns:a16="http://schemas.microsoft.com/office/drawing/2014/main" id="{A6AEFF0D-FB3D-4F1A-8CF0-543681A6E562}"/>
                </a:ext>
              </a:extLst>
            </p:cNvPr>
            <p:cNvSpPr/>
            <p:nvPr/>
          </p:nvSpPr>
          <p:spPr>
            <a:xfrm>
              <a:off x="615073" y="1418775"/>
              <a:ext cx="6505800" cy="4506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5" name="Google Shape;895;p74">
              <a:extLst>
                <a:ext uri="{FF2B5EF4-FFF2-40B4-BE49-F238E27FC236}">
                  <a16:creationId xmlns:a16="http://schemas.microsoft.com/office/drawing/2014/main" id="{18926D98-A6AB-4B2D-8B3A-60E533CA2145}"/>
                </a:ext>
              </a:extLst>
            </p:cNvPr>
            <p:cNvSpPr/>
            <p:nvPr/>
          </p:nvSpPr>
          <p:spPr>
            <a:xfrm>
              <a:off x="3565456" y="1146574"/>
              <a:ext cx="1484700" cy="975300"/>
            </a:xfrm>
            <a:prstGeom prst="rect">
              <a:avLst/>
            </a:prstGeom>
            <a:solidFill>
              <a:schemeClr val="accent1"/>
            </a:solidFill>
            <a:ln w="9525" cap="flat" cmpd="sng">
              <a:solidFill>
                <a:srgbClr val="19A1B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lt1"/>
                  </a:solidFill>
                  <a:latin typeface="Segoe UI Semilight" panose="020B0402040204020203" pitchFamily="34" charset="0"/>
                  <a:cs typeface="Segoe UI Semilight" panose="020B0402040204020203" pitchFamily="34" charset="0"/>
                  <a:sym typeface="Calibri"/>
                </a:rPr>
                <a:t>Model</a:t>
              </a:r>
              <a:r>
                <a:rPr lang="en" dirty="0">
                  <a:solidFill>
                    <a:schemeClr val="lt1"/>
                  </a:solidFill>
                  <a:latin typeface="Calibri"/>
                  <a:ea typeface="Calibri"/>
                  <a:cs typeface="Calibri"/>
                  <a:sym typeface="Calibri"/>
                </a:rPr>
                <a:t> </a:t>
              </a:r>
              <a:r>
                <a:rPr lang="en" sz="1800" dirty="0">
                  <a:solidFill>
                    <a:schemeClr val="lt1"/>
                  </a:solidFill>
                  <a:latin typeface="Segoe UI Semilight" panose="020B0402040204020203" pitchFamily="34" charset="0"/>
                  <a:cs typeface="Segoe UI Semilight" panose="020B0402040204020203" pitchFamily="34" charset="0"/>
                  <a:sym typeface="Calibri"/>
                </a:rPr>
                <a:t>Training</a:t>
              </a:r>
              <a:endParaRPr sz="1800"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26" name="Google Shape;896;p74">
              <a:extLst>
                <a:ext uri="{FF2B5EF4-FFF2-40B4-BE49-F238E27FC236}">
                  <a16:creationId xmlns:a16="http://schemas.microsoft.com/office/drawing/2014/main" id="{A63FD610-AC35-4814-9980-323CFAA8A1B7}"/>
                </a:ext>
              </a:extLst>
            </p:cNvPr>
            <p:cNvSpPr/>
            <p:nvPr/>
          </p:nvSpPr>
          <p:spPr>
            <a:xfrm>
              <a:off x="5164501" y="1146574"/>
              <a:ext cx="1484700" cy="975300"/>
            </a:xfrm>
            <a:prstGeom prst="rect">
              <a:avLst/>
            </a:prstGeom>
            <a:solidFill>
              <a:schemeClr val="accent1"/>
            </a:solidFill>
            <a:ln w="9525" cap="flat" cmpd="sng">
              <a:solidFill>
                <a:srgbClr val="19A1B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lt1"/>
                  </a:solidFill>
                  <a:latin typeface="Segoe UI Semilight" panose="020B0402040204020203" pitchFamily="34" charset="0"/>
                  <a:cs typeface="Segoe UI Semilight" panose="020B0402040204020203" pitchFamily="34" charset="0"/>
                  <a:sym typeface="Calibri"/>
                </a:rPr>
                <a:t>Model</a:t>
              </a:r>
              <a:r>
                <a:rPr lang="en" dirty="0">
                  <a:solidFill>
                    <a:schemeClr val="lt1"/>
                  </a:solidFill>
                  <a:latin typeface="Calibri"/>
                  <a:ea typeface="Calibri"/>
                  <a:cs typeface="Calibri"/>
                  <a:sym typeface="Calibri"/>
                </a:rPr>
                <a:t> </a:t>
              </a:r>
              <a:r>
                <a:rPr lang="en" sz="1800" dirty="0">
                  <a:solidFill>
                    <a:schemeClr val="lt1"/>
                  </a:solidFill>
                  <a:latin typeface="Segoe UI Semilight" panose="020B0402040204020203" pitchFamily="34" charset="0"/>
                  <a:cs typeface="Segoe UI Semilight" panose="020B0402040204020203" pitchFamily="34" charset="0"/>
                  <a:sym typeface="Calibri"/>
                </a:rPr>
                <a:t>Production</a:t>
              </a:r>
              <a:endParaRPr sz="1800"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27" name="Google Shape;897;p74">
              <a:extLst>
                <a:ext uri="{FF2B5EF4-FFF2-40B4-BE49-F238E27FC236}">
                  <a16:creationId xmlns:a16="http://schemas.microsoft.com/office/drawing/2014/main" id="{2F42FADD-983A-45B5-B3FE-AAC8923BE69B}"/>
                </a:ext>
              </a:extLst>
            </p:cNvPr>
            <p:cNvSpPr/>
            <p:nvPr/>
          </p:nvSpPr>
          <p:spPr>
            <a:xfrm>
              <a:off x="1977128" y="1146574"/>
              <a:ext cx="1484700" cy="975300"/>
            </a:xfrm>
            <a:prstGeom prst="rect">
              <a:avLst/>
            </a:prstGeom>
            <a:solidFill>
              <a:schemeClr val="accent1"/>
            </a:solidFill>
            <a:ln w="9525" cap="flat" cmpd="sng">
              <a:solidFill>
                <a:srgbClr val="19A1B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lt1"/>
                  </a:solidFill>
                  <a:latin typeface="Segoe UI Semilight" panose="020B0402040204020203" pitchFamily="34" charset="0"/>
                  <a:ea typeface="Calibri"/>
                  <a:cs typeface="Segoe UI Semilight" panose="020B0402040204020203" pitchFamily="34" charset="0"/>
                  <a:sym typeface="Calibri"/>
                </a:rPr>
                <a:t>Data Preparation</a:t>
              </a:r>
              <a:endParaRPr sz="1800" dirty="0">
                <a:solidFill>
                  <a:schemeClr val="lt1"/>
                </a:solidFill>
                <a:latin typeface="Segoe UI Semilight" panose="020B0402040204020203" pitchFamily="34" charset="0"/>
                <a:ea typeface="Calibri"/>
                <a:cs typeface="Segoe UI Semilight" panose="020B0402040204020203" pitchFamily="34" charset="0"/>
                <a:sym typeface="Calibri"/>
              </a:endParaRPr>
            </a:p>
          </p:txBody>
        </p:sp>
        <p:sp>
          <p:nvSpPr>
            <p:cNvPr id="28" name="Google Shape;898;p74">
              <a:extLst>
                <a:ext uri="{FF2B5EF4-FFF2-40B4-BE49-F238E27FC236}">
                  <a16:creationId xmlns:a16="http://schemas.microsoft.com/office/drawing/2014/main" id="{B070096F-93C4-4763-8FE0-A7DD28AE16C1}"/>
                </a:ext>
              </a:extLst>
            </p:cNvPr>
            <p:cNvSpPr/>
            <p:nvPr/>
          </p:nvSpPr>
          <p:spPr>
            <a:xfrm>
              <a:off x="3565456" y="2227015"/>
              <a:ext cx="1484700" cy="411000"/>
            </a:xfrm>
            <a:prstGeom prst="rect">
              <a:avLst/>
            </a:prstGeom>
            <a:solidFill>
              <a:srgbClr val="62D6E6"/>
            </a:solidFill>
            <a:ln w="76200"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lt1"/>
                  </a:solidFill>
                  <a:latin typeface="Segoe UI Semilight" panose="020B0402040204020203" pitchFamily="34" charset="0"/>
                  <a:cs typeface="Segoe UI Semilight" panose="020B0402040204020203" pitchFamily="34" charset="0"/>
                  <a:sym typeface="Calibri"/>
                </a:rPr>
                <a:t>Training</a:t>
              </a:r>
              <a:r>
                <a:rPr lang="en" sz="1400" dirty="0">
                  <a:solidFill>
                    <a:schemeClr val="lt1"/>
                  </a:solidFill>
                  <a:latin typeface="Calibri"/>
                  <a:ea typeface="Calibri"/>
                  <a:cs typeface="Calibri"/>
                  <a:sym typeface="Calibri"/>
                </a:rPr>
                <a:t> </a:t>
              </a:r>
              <a:r>
                <a:rPr lang="en" sz="1800" dirty="0">
                  <a:solidFill>
                    <a:schemeClr val="lt1"/>
                  </a:solidFill>
                  <a:latin typeface="Segoe UI Semilight" panose="020B0402040204020203" pitchFamily="34" charset="0"/>
                  <a:cs typeface="Segoe UI Semilight" panose="020B0402040204020203" pitchFamily="34" charset="0"/>
                  <a:sym typeface="Calibri"/>
                </a:rPr>
                <a:t>models</a:t>
              </a:r>
              <a:endParaRPr sz="1800"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29" name="Google Shape;899;p74">
              <a:extLst>
                <a:ext uri="{FF2B5EF4-FFF2-40B4-BE49-F238E27FC236}">
                  <a16:creationId xmlns:a16="http://schemas.microsoft.com/office/drawing/2014/main" id="{D53F4D13-ABB0-43A3-BFBD-D02AD2FAF55A}"/>
                </a:ext>
              </a:extLst>
            </p:cNvPr>
            <p:cNvSpPr txBox="1"/>
            <p:nvPr/>
          </p:nvSpPr>
          <p:spPr>
            <a:xfrm>
              <a:off x="684513" y="1482670"/>
              <a:ext cx="1174800" cy="300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dirty="0">
                  <a:latin typeface="Segoe UI Semilight" panose="020B0402040204020203" pitchFamily="34" charset="0"/>
                  <a:cs typeface="Segoe UI Semilight" panose="020B0402040204020203" pitchFamily="34" charset="0"/>
                  <a:sym typeface="Source Sans Pro"/>
                </a:rPr>
                <a:t>Workflow</a:t>
              </a:r>
              <a:endParaRPr sz="1800" dirty="0">
                <a:latin typeface="Segoe UI Semilight" panose="020B0402040204020203" pitchFamily="34" charset="0"/>
                <a:cs typeface="Segoe UI Semilight" panose="020B0402040204020203" pitchFamily="34" charset="0"/>
                <a:sym typeface="Source Sans Pro"/>
              </a:endParaRPr>
            </a:p>
          </p:txBody>
        </p:sp>
        <p:sp>
          <p:nvSpPr>
            <p:cNvPr id="30" name="Google Shape;901;p74">
              <a:extLst>
                <a:ext uri="{FF2B5EF4-FFF2-40B4-BE49-F238E27FC236}">
                  <a16:creationId xmlns:a16="http://schemas.microsoft.com/office/drawing/2014/main" id="{A12934EF-DE83-4941-8269-40E8117EE533}"/>
                </a:ext>
              </a:extLst>
            </p:cNvPr>
            <p:cNvSpPr/>
            <p:nvPr/>
          </p:nvSpPr>
          <p:spPr>
            <a:xfrm>
              <a:off x="3570640" y="2729363"/>
              <a:ext cx="1484700" cy="411000"/>
            </a:xfrm>
            <a:prstGeom prst="rect">
              <a:avLst/>
            </a:prstGeom>
            <a:solidFill>
              <a:srgbClr val="62D6E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lt1"/>
                  </a:solidFill>
                  <a:latin typeface="Segoe UI Semilight" panose="020B0402040204020203" pitchFamily="34" charset="0"/>
                  <a:cs typeface="Segoe UI Semilight" panose="020B0402040204020203" pitchFamily="34" charset="0"/>
                  <a:sym typeface="Calibri"/>
                </a:rPr>
                <a:t>Tuning</a:t>
              </a:r>
              <a:r>
                <a:rPr lang="en" sz="1770" dirty="0">
                  <a:solidFill>
                    <a:schemeClr val="lt1"/>
                  </a:solidFill>
                  <a:latin typeface="Calibri"/>
                  <a:ea typeface="Calibri"/>
                  <a:cs typeface="Calibri"/>
                  <a:sym typeface="Calibri"/>
                </a:rPr>
                <a:t> </a:t>
              </a:r>
              <a:r>
                <a:rPr lang="en" sz="1800" dirty="0">
                  <a:solidFill>
                    <a:schemeClr val="lt1"/>
                  </a:solidFill>
                  <a:latin typeface="Segoe UI Semilight" panose="020B0402040204020203" pitchFamily="34" charset="0"/>
                  <a:cs typeface="Segoe UI Semilight" panose="020B0402040204020203" pitchFamily="34" charset="0"/>
                  <a:sym typeface="Calibri"/>
                </a:rPr>
                <a:t>hyperparameters</a:t>
              </a:r>
              <a:endParaRPr sz="1800"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31" name="Google Shape;902;p74">
              <a:extLst>
                <a:ext uri="{FF2B5EF4-FFF2-40B4-BE49-F238E27FC236}">
                  <a16:creationId xmlns:a16="http://schemas.microsoft.com/office/drawing/2014/main" id="{31D22859-DF37-4945-A1D6-86BE65969DCE}"/>
                </a:ext>
              </a:extLst>
            </p:cNvPr>
            <p:cNvSpPr/>
            <p:nvPr/>
          </p:nvSpPr>
          <p:spPr>
            <a:xfrm>
              <a:off x="5164500" y="2239115"/>
              <a:ext cx="1484700" cy="721200"/>
            </a:xfrm>
            <a:prstGeom prst="rect">
              <a:avLst/>
            </a:prstGeom>
            <a:solidFill>
              <a:srgbClr val="62D6E6"/>
            </a:solidFill>
            <a:ln w="76200" cap="flat" cmpd="sng">
              <a:solidFill>
                <a:srgbClr val="0000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lt1"/>
                  </a:solidFill>
                  <a:latin typeface="Segoe UI Semilight" panose="020B0402040204020203" pitchFamily="34" charset="0"/>
                  <a:cs typeface="Segoe UI Semilight" panose="020B0402040204020203" pitchFamily="34" charset="0"/>
                  <a:sym typeface="Calibri"/>
                </a:rPr>
                <a:t>Inferencing</a:t>
              </a:r>
              <a:endParaRPr sz="1800"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32" name="Google Shape;903;p74">
              <a:extLst>
                <a:ext uri="{FF2B5EF4-FFF2-40B4-BE49-F238E27FC236}">
                  <a16:creationId xmlns:a16="http://schemas.microsoft.com/office/drawing/2014/main" id="{713F68FA-8C0C-47CA-A39E-2A1FD5443778}"/>
                </a:ext>
              </a:extLst>
            </p:cNvPr>
            <p:cNvSpPr/>
            <p:nvPr/>
          </p:nvSpPr>
          <p:spPr>
            <a:xfrm>
              <a:off x="1977128" y="2727781"/>
              <a:ext cx="1484700" cy="411000"/>
            </a:xfrm>
            <a:prstGeom prst="rect">
              <a:avLst/>
            </a:prstGeom>
            <a:solidFill>
              <a:srgbClr val="62D6E6"/>
            </a:solidFill>
            <a:ln w="76200"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lt1"/>
                  </a:solidFill>
                  <a:latin typeface="Segoe UI Semilight" panose="020B0402040204020203" pitchFamily="34" charset="0"/>
                  <a:cs typeface="Segoe UI Semilight" panose="020B0402040204020203" pitchFamily="34" charset="0"/>
                  <a:sym typeface="Calibri"/>
                </a:rPr>
                <a:t>Loading</a:t>
              </a:r>
              <a:endParaRPr sz="1800" dirty="0">
                <a:solidFill>
                  <a:schemeClr val="lt1"/>
                </a:solidFill>
                <a:latin typeface="Segoe UI Semilight" panose="020B0402040204020203" pitchFamily="34" charset="0"/>
                <a:cs typeface="Segoe UI Semilight" panose="020B0402040204020203" pitchFamily="34" charset="0"/>
                <a:sym typeface="Calibri"/>
              </a:endParaRPr>
            </a:p>
          </p:txBody>
        </p:sp>
        <p:sp>
          <p:nvSpPr>
            <p:cNvPr id="33" name="Google Shape;904;p74">
              <a:extLst>
                <a:ext uri="{FF2B5EF4-FFF2-40B4-BE49-F238E27FC236}">
                  <a16:creationId xmlns:a16="http://schemas.microsoft.com/office/drawing/2014/main" id="{DAE0F42C-74E2-4C05-A4A0-6EB1A7D04964}"/>
                </a:ext>
              </a:extLst>
            </p:cNvPr>
            <p:cNvSpPr/>
            <p:nvPr/>
          </p:nvSpPr>
          <p:spPr>
            <a:xfrm>
              <a:off x="1977128" y="2216393"/>
              <a:ext cx="1484700" cy="411000"/>
            </a:xfrm>
            <a:prstGeom prst="rect">
              <a:avLst/>
            </a:prstGeom>
            <a:solidFill>
              <a:srgbClr val="62D6E6"/>
            </a:solidFill>
            <a:ln w="9525"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dirty="0">
                  <a:solidFill>
                    <a:schemeClr val="lt1"/>
                  </a:solidFill>
                  <a:latin typeface="Segoe UI Semilight" panose="020B0402040204020203" pitchFamily="34" charset="0"/>
                  <a:cs typeface="Segoe UI Semilight" panose="020B0402040204020203" pitchFamily="34" charset="0"/>
                  <a:sym typeface="Calibri"/>
                </a:rPr>
                <a:t>Transformation</a:t>
              </a:r>
              <a:endParaRPr sz="1800" dirty="0">
                <a:solidFill>
                  <a:schemeClr val="lt1"/>
                </a:solidFill>
                <a:latin typeface="Segoe UI Semilight" panose="020B0402040204020203" pitchFamily="34" charset="0"/>
                <a:cs typeface="Segoe UI Semilight" panose="020B0402040204020203" pitchFamily="34" charset="0"/>
                <a:sym typeface="Calibri"/>
              </a:endParaRPr>
            </a:p>
          </p:txBody>
        </p:sp>
      </p:grpSp>
    </p:spTree>
    <p:extLst>
      <p:ext uri="{BB962C8B-B14F-4D97-AF65-F5344CB8AC3E}">
        <p14:creationId xmlns:p14="http://schemas.microsoft.com/office/powerpoint/2010/main" val="401481321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10453914" cy="498598"/>
          </a:xfrm>
        </p:spPr>
        <p:txBody>
          <a:bodyPr/>
          <a:lstStyle/>
          <a:p>
            <a:r>
              <a:rPr lang="en-US" dirty="0"/>
              <a:t>The Basics Workshop</a:t>
            </a:r>
          </a:p>
        </p:txBody>
      </p:sp>
    </p:spTree>
    <p:extLst>
      <p:ext uri="{BB962C8B-B14F-4D97-AF65-F5344CB8AC3E}">
        <p14:creationId xmlns:p14="http://schemas.microsoft.com/office/powerpoint/2010/main" val="263911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10453914" cy="498598"/>
          </a:xfrm>
        </p:spPr>
        <p:txBody>
          <a:bodyPr/>
          <a:lstStyle/>
          <a:p>
            <a:r>
              <a:rPr lang="en-US" dirty="0"/>
              <a:t>Lab 01 Data Exploration</a:t>
            </a:r>
          </a:p>
        </p:txBody>
      </p:sp>
    </p:spTree>
    <p:extLst>
      <p:ext uri="{BB962C8B-B14F-4D97-AF65-F5344CB8AC3E}">
        <p14:creationId xmlns:p14="http://schemas.microsoft.com/office/powerpoint/2010/main" val="93687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 had a successful workshop if…</a:t>
            </a:r>
          </a:p>
        </p:txBody>
      </p:sp>
      <p:sp>
        <p:nvSpPr>
          <p:cNvPr id="5" name="Text Placeholder 4"/>
          <p:cNvSpPr>
            <a:spLocks noGrp="1"/>
          </p:cNvSpPr>
          <p:nvPr>
            <p:ph type="body" sz="quarter" idx="10"/>
          </p:nvPr>
        </p:nvSpPr>
        <p:spPr>
          <a:xfrm>
            <a:off x="584200" y="1435497"/>
            <a:ext cx="11018520" cy="3360920"/>
          </a:xfrm>
        </p:spPr>
        <p:txBody>
          <a:bodyPr/>
          <a:lstStyle/>
          <a:p>
            <a:pPr marL="0" indent="0">
              <a:buNone/>
            </a:pPr>
            <a:r>
              <a:rPr lang="en-US" dirty="0"/>
              <a:t>…you understand the differences between Artificial Intelligence, Machine Learning and Deep Learning, and the problems Deep Learning addresses</a:t>
            </a:r>
          </a:p>
          <a:p>
            <a:endParaRPr lang="en-US" dirty="0"/>
          </a:p>
          <a:p>
            <a:pPr marL="0" indent="0">
              <a:buNone/>
            </a:pPr>
            <a:r>
              <a:rPr lang="en-US" dirty="0"/>
              <a:t>…build a Deep Learning Solution on Azure Databricks</a:t>
            </a:r>
          </a:p>
          <a:p>
            <a:pPr marL="0" indent="0">
              <a:buNone/>
            </a:pPr>
            <a:endParaRPr lang="en-US" dirty="0"/>
          </a:p>
          <a:p>
            <a:pPr marL="0" indent="0">
              <a:buNone/>
            </a:pPr>
            <a:r>
              <a:rPr lang="en-US" dirty="0"/>
              <a:t>…understand some practical use cases for Big Data Pipelines</a:t>
            </a:r>
          </a:p>
        </p:txBody>
      </p:sp>
    </p:spTree>
    <p:extLst>
      <p:ext uri="{BB962C8B-B14F-4D97-AF65-F5344CB8AC3E}">
        <p14:creationId xmlns:p14="http://schemas.microsoft.com/office/powerpoint/2010/main" val="2185964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10453914" cy="997196"/>
          </a:xfrm>
        </p:spPr>
        <p:txBody>
          <a:bodyPr/>
          <a:lstStyle/>
          <a:p>
            <a:r>
              <a:rPr lang="en-US" dirty="0"/>
              <a:t>Lab 02 Supervised Learning</a:t>
            </a:r>
            <a:br>
              <a:rPr lang="en-US" dirty="0"/>
            </a:br>
            <a:r>
              <a:rPr lang="en-US" dirty="0"/>
              <a:t>Lab 03 Advanced Supervised Learning and Tuning</a:t>
            </a:r>
          </a:p>
        </p:txBody>
      </p:sp>
    </p:spTree>
    <p:extLst>
      <p:ext uri="{BB962C8B-B14F-4D97-AF65-F5344CB8AC3E}">
        <p14:creationId xmlns:p14="http://schemas.microsoft.com/office/powerpoint/2010/main" val="356588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10453914" cy="997196"/>
          </a:xfrm>
        </p:spPr>
        <p:txBody>
          <a:bodyPr/>
          <a:lstStyle/>
          <a:p>
            <a:r>
              <a:rPr lang="en-US" dirty="0"/>
              <a:t>Using Azure Databricks in a Deep Learning Workflow</a:t>
            </a:r>
          </a:p>
        </p:txBody>
      </p:sp>
    </p:spTree>
    <p:extLst>
      <p:ext uri="{BB962C8B-B14F-4D97-AF65-F5344CB8AC3E}">
        <p14:creationId xmlns:p14="http://schemas.microsoft.com/office/powerpoint/2010/main" val="177063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2849BA90-454E-9B47-8A1A-A258B0B23188}"/>
              </a:ext>
            </a:extLst>
          </p:cNvPr>
          <p:cNvPicPr>
            <a:picLocks noChangeAspect="1"/>
          </p:cNvPicPr>
          <p:nvPr/>
        </p:nvPicPr>
        <p:blipFill>
          <a:blip r:embed="rId3"/>
          <a:stretch>
            <a:fillRect/>
          </a:stretch>
        </p:blipFill>
        <p:spPr>
          <a:xfrm>
            <a:off x="1037150" y="1273809"/>
            <a:ext cx="10417788" cy="5271401"/>
          </a:xfrm>
          <a:prstGeom prst="rect">
            <a:avLst/>
          </a:prstGeom>
        </p:spPr>
      </p:pic>
      <p:sp>
        <p:nvSpPr>
          <p:cNvPr id="9" name="Rectangle 8">
            <a:extLst>
              <a:ext uri="{FF2B5EF4-FFF2-40B4-BE49-F238E27FC236}">
                <a16:creationId xmlns:a16="http://schemas.microsoft.com/office/drawing/2014/main" id="{124933B2-7C65-DC42-982F-3B3714055DEE}"/>
              </a:ext>
            </a:extLst>
          </p:cNvPr>
          <p:cNvSpPr/>
          <p:nvPr/>
        </p:nvSpPr>
        <p:spPr bwMode="auto">
          <a:xfrm>
            <a:off x="4987636" y="2859578"/>
            <a:ext cx="6467301" cy="3685632"/>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399807DC-AD59-4A4D-A9D7-0136D1271748}"/>
              </a:ext>
            </a:extLst>
          </p:cNvPr>
          <p:cNvSpPr/>
          <p:nvPr/>
        </p:nvSpPr>
        <p:spPr bwMode="auto">
          <a:xfrm>
            <a:off x="7614458" y="2859578"/>
            <a:ext cx="3840479" cy="3685632"/>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xit" presetSubtype="4" fill="hold" grpId="1" nodeType="clickEffect">
                                  <p:stCondLst>
                                    <p:cond delay="0"/>
                                  </p:stCondLst>
                                  <p:childTnLst>
                                    <p:anim calcmode="lin" valueType="num">
                                      <p:cBhvr additive="base">
                                        <p:cTn id="17" dur="500"/>
                                        <p:tgtEl>
                                          <p:spTgt spid="9"/>
                                        </p:tgtEl>
                                        <p:attrNameLst>
                                          <p:attrName>ppt_y</p:attrName>
                                        </p:attrNameLst>
                                      </p:cBhvr>
                                      <p:tavLst>
                                        <p:tav tm="0">
                                          <p:val>
                                            <p:strVal val="#ppt_y"/>
                                          </p:val>
                                        </p:tav>
                                        <p:tav tm="100000">
                                          <p:val>
                                            <p:strVal val="#ppt_y+#ppt_h*1.125000"/>
                                          </p:val>
                                        </p:tav>
                                      </p:tavLst>
                                    </p:anim>
                                    <p:animEffect transition="out" filter="wipe(down)">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2" presetClass="exit" presetSubtype="4" fill="hold" grpId="1" nodeType="clickEffect">
                                  <p:stCondLst>
                                    <p:cond delay="0"/>
                                  </p:stCondLst>
                                  <p:childTnLst>
                                    <p:anim calcmode="lin" valueType="num">
                                      <p:cBhvr additive="base">
                                        <p:cTn id="23" dur="500"/>
                                        <p:tgtEl>
                                          <p:spTgt spid="7"/>
                                        </p:tgtEl>
                                        <p:attrNameLst>
                                          <p:attrName>ppt_y</p:attrName>
                                        </p:attrNameLst>
                                      </p:cBhvr>
                                      <p:tavLst>
                                        <p:tav tm="0">
                                          <p:val>
                                            <p:strVal val="#ppt_y"/>
                                          </p:val>
                                        </p:tav>
                                        <p:tav tm="100000">
                                          <p:val>
                                            <p:strVal val="#ppt_y+#ppt_h*1.125000"/>
                                          </p:val>
                                        </p:tav>
                                      </p:tavLst>
                                    </p:anim>
                                    <p:animEffect transition="out" filter="wipe(down)">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7ECF0898-91B1-9E45-98FF-C0591A601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4222" y="1499053"/>
            <a:ext cx="6770717" cy="4513811"/>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p:cNvSpPr>
            <a:spLocks noGrp="1"/>
          </p:cNvSpPr>
          <p:nvPr>
            <p:ph type="title"/>
          </p:nvPr>
        </p:nvSpPr>
        <p:spPr>
          <a:xfrm>
            <a:off x="436417" y="209944"/>
            <a:ext cx="11018520" cy="553998"/>
          </a:xfrm>
        </p:spPr>
        <p:txBody>
          <a:bodyPr/>
          <a:lstStyle/>
          <a:p>
            <a:r>
              <a:rPr lang="en-US"/>
              <a:t>Complex Predictions and Classifications</a:t>
            </a:r>
          </a:p>
        </p:txBody>
      </p:sp>
      <p:pic>
        <p:nvPicPr>
          <p:cNvPr id="3" name="Picture 2" descr="A picture containing nature&#10;&#10;Description automatically generated">
            <a:extLst>
              <a:ext uri="{FF2B5EF4-FFF2-40B4-BE49-F238E27FC236}">
                <a16:creationId xmlns:a16="http://schemas.microsoft.com/office/drawing/2014/main" id="{825F2A3C-32FD-ED4C-8A3E-CBC2479B0FE8}"/>
              </a:ext>
            </a:extLst>
          </p:cNvPr>
          <p:cNvPicPr>
            <a:picLocks noChangeAspect="1"/>
          </p:cNvPicPr>
          <p:nvPr/>
        </p:nvPicPr>
        <p:blipFill>
          <a:blip r:embed="rId4"/>
          <a:stretch>
            <a:fillRect/>
          </a:stretch>
        </p:blipFill>
        <p:spPr>
          <a:xfrm>
            <a:off x="1825334" y="808268"/>
            <a:ext cx="7417955" cy="6009801"/>
          </a:xfrm>
          <a:prstGeom prst="rect">
            <a:avLst/>
          </a:prstGeom>
        </p:spPr>
      </p:pic>
    </p:spTree>
    <p:extLst>
      <p:ext uri="{BB962C8B-B14F-4D97-AF65-F5344CB8AC3E}">
        <p14:creationId xmlns:p14="http://schemas.microsoft.com/office/powerpoint/2010/main" val="5998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dissolv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066" y="171443"/>
            <a:ext cx="7994263" cy="861774"/>
          </a:xfrm>
        </p:spPr>
        <p:txBody>
          <a:bodyPr/>
          <a:lstStyle/>
          <a:p>
            <a:r>
              <a:rPr lang="en-US" dirty="0"/>
              <a:t>Understanding Deep Learning </a:t>
            </a:r>
            <a:br>
              <a:rPr lang="en-US" dirty="0"/>
            </a:br>
            <a:r>
              <a:rPr lang="en-US" sz="2000" spc="0" dirty="0"/>
              <a:t>Learning through layers</a:t>
            </a:r>
            <a:endParaRPr lang="en-US" sz="2000" dirty="0"/>
          </a:p>
        </p:txBody>
      </p:sp>
      <p:pic>
        <p:nvPicPr>
          <p:cNvPr id="1026" name="Picture 2" descr="See the source image">
            <a:extLst>
              <a:ext uri="{FF2B5EF4-FFF2-40B4-BE49-F238E27FC236}">
                <a16:creationId xmlns:a16="http://schemas.microsoft.com/office/drawing/2014/main" id="{1818D0ED-8B66-404E-BD80-9BD786EB0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751229"/>
            <a:ext cx="3829050" cy="1844725"/>
          </a:xfrm>
          <a:prstGeom prst="rect">
            <a:avLst/>
          </a:prstGeom>
          <a:extLst>
            <a:ext uri="{909E8E84-426E-40DD-AFC4-6F175D3DCCD1}">
              <a14:hiddenFill xmlns:a14="http://schemas.microsoft.com/office/drawing/2010/main">
                <a:solidFill>
                  <a:srgbClr val="FFFFFF"/>
                </a:solidFill>
              </a14:hiddenFill>
            </a:ext>
          </a:extLst>
        </p:spPr>
        <p:style>
          <a:lnRef idx="0">
            <a:schemeClr val="dk1"/>
          </a:lnRef>
          <a:fillRef idx="3">
            <a:schemeClr val="dk1"/>
          </a:fillRef>
          <a:effectRef idx="3">
            <a:schemeClr val="dk1"/>
          </a:effectRef>
          <a:fontRef idx="minor">
            <a:schemeClr val="lt1"/>
          </a:fontRef>
        </p:style>
      </p:pic>
      <p:pic>
        <p:nvPicPr>
          <p:cNvPr id="1028" name="Picture 4" descr="See the source image">
            <a:extLst>
              <a:ext uri="{FF2B5EF4-FFF2-40B4-BE49-F238E27FC236}">
                <a16:creationId xmlns:a16="http://schemas.microsoft.com/office/drawing/2014/main" id="{314D0397-592B-0A48-8945-39428659CE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3004" y="1387523"/>
            <a:ext cx="6340699" cy="52084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7AC7DE5-C2CC-A14E-A1CC-7548F7F589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217" y="1666311"/>
            <a:ext cx="4944046" cy="194699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AF4A526-6955-F54F-B97B-1FA2D7B24CFA}"/>
              </a:ext>
            </a:extLst>
          </p:cNvPr>
          <p:cNvCxnSpPr>
            <a:cxnSpLocks/>
          </p:cNvCxnSpPr>
          <p:nvPr/>
        </p:nvCxnSpPr>
        <p:spPr>
          <a:xfrm>
            <a:off x="1843088" y="3613303"/>
            <a:ext cx="0" cy="1007904"/>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2566" y="202828"/>
            <a:ext cx="905165" cy="776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24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dissolv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dissolv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dissolv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jamesserra.com/wp-content/uploads/2017/11/DataBricks1.png">
            <a:extLst>
              <a:ext uri="{FF2B5EF4-FFF2-40B4-BE49-F238E27FC236}">
                <a16:creationId xmlns:a16="http://schemas.microsoft.com/office/drawing/2014/main" id="{04C4C636-6E5C-4142-9114-8EB33F594404}"/>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61143" y="95732"/>
            <a:ext cx="12069714" cy="666653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6234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7994263" cy="861774"/>
          </a:xfrm>
        </p:spPr>
        <p:txBody>
          <a:bodyPr/>
          <a:lstStyle/>
          <a:p>
            <a:r>
              <a:rPr lang="en-US" dirty="0"/>
              <a:t>QuickStart</a:t>
            </a:r>
            <a:br>
              <a:rPr lang="en-US" dirty="0"/>
            </a:br>
            <a:r>
              <a:rPr lang="en-US" sz="2000" spc="0" dirty="0"/>
              <a:t>5-minute guide to Databricks</a:t>
            </a:r>
            <a:endParaRPr lang="en-US" sz="2000" dirty="0"/>
          </a:p>
        </p:txBody>
      </p:sp>
      <p:grpSp>
        <p:nvGrpSpPr>
          <p:cNvPr id="18" name="Group 17">
            <a:extLst>
              <a:ext uri="{FF2B5EF4-FFF2-40B4-BE49-F238E27FC236}">
                <a16:creationId xmlns:a16="http://schemas.microsoft.com/office/drawing/2014/main" id="{50EBF32E-2182-BF47-9514-278149D6E171}"/>
              </a:ext>
            </a:extLst>
          </p:cNvPr>
          <p:cNvGrpSpPr/>
          <p:nvPr/>
        </p:nvGrpSpPr>
        <p:grpSpPr>
          <a:xfrm>
            <a:off x="10869420" y="408940"/>
            <a:ext cx="734317" cy="350864"/>
            <a:chOff x="10855770" y="5416481"/>
            <a:chExt cx="734317" cy="350864"/>
          </a:xfrm>
          <a:solidFill>
            <a:schemeClr val="accent5"/>
          </a:solidFill>
        </p:grpSpPr>
        <p:sp>
          <p:nvSpPr>
            <p:cNvPr id="19" name="Freeform: Shape 27">
              <a:extLst>
                <a:ext uri="{FF2B5EF4-FFF2-40B4-BE49-F238E27FC236}">
                  <a16:creationId xmlns:a16="http://schemas.microsoft.com/office/drawing/2014/main" id="{0B38CFBD-19ED-8042-8591-7197B0E7500C}"/>
                </a:ext>
              </a:extLst>
            </p:cNvPr>
            <p:cNvSpPr/>
            <p:nvPr/>
          </p:nvSpPr>
          <p:spPr bwMode="auto">
            <a:xfrm flipV="1">
              <a:off x="10855770" y="5485030"/>
              <a:ext cx="306865" cy="1691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useBgFill="1">
          <p:nvSpPr>
            <p:cNvPr id="20" name="Freeform: Shape 27">
              <a:extLst>
                <a:ext uri="{FF2B5EF4-FFF2-40B4-BE49-F238E27FC236}">
                  <a16:creationId xmlns:a16="http://schemas.microsoft.com/office/drawing/2014/main" id="{D6DBF95D-8197-4840-8C14-7CC14C6C0184}"/>
                </a:ext>
              </a:extLst>
            </p:cNvPr>
            <p:cNvSpPr/>
            <p:nvPr/>
          </p:nvSpPr>
          <p:spPr bwMode="auto">
            <a:xfrm flipV="1">
              <a:off x="10953601" y="5416481"/>
              <a:ext cx="636486" cy="35086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50" name="Picture 2" descr="Databricks on Azure">
            <a:extLst>
              <a:ext uri="{FF2B5EF4-FFF2-40B4-BE49-F238E27FC236}">
                <a16:creationId xmlns:a16="http://schemas.microsoft.com/office/drawing/2014/main" id="{5921C5D0-3BA8-AA44-A5E5-C7BD2E713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650" y="1810082"/>
            <a:ext cx="8743950" cy="4656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1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7994263" cy="553998"/>
          </a:xfrm>
        </p:spPr>
        <p:txBody>
          <a:bodyPr/>
          <a:lstStyle/>
          <a:p>
            <a:r>
              <a:rPr lang="en-US" dirty="0"/>
              <a:t>Let’s spin one up!</a:t>
            </a:r>
            <a:endParaRPr lang="en-US" sz="2000" dirty="0"/>
          </a:p>
        </p:txBody>
      </p:sp>
      <p:grpSp>
        <p:nvGrpSpPr>
          <p:cNvPr id="18" name="Group 17">
            <a:extLst>
              <a:ext uri="{FF2B5EF4-FFF2-40B4-BE49-F238E27FC236}">
                <a16:creationId xmlns:a16="http://schemas.microsoft.com/office/drawing/2014/main" id="{50EBF32E-2182-BF47-9514-278149D6E171}"/>
              </a:ext>
            </a:extLst>
          </p:cNvPr>
          <p:cNvGrpSpPr/>
          <p:nvPr/>
        </p:nvGrpSpPr>
        <p:grpSpPr>
          <a:xfrm>
            <a:off x="10869420" y="408940"/>
            <a:ext cx="734317" cy="350864"/>
            <a:chOff x="10855770" y="5416481"/>
            <a:chExt cx="734317" cy="350864"/>
          </a:xfrm>
          <a:solidFill>
            <a:schemeClr val="accent5"/>
          </a:solidFill>
        </p:grpSpPr>
        <p:sp>
          <p:nvSpPr>
            <p:cNvPr id="19" name="Freeform: Shape 27">
              <a:extLst>
                <a:ext uri="{FF2B5EF4-FFF2-40B4-BE49-F238E27FC236}">
                  <a16:creationId xmlns:a16="http://schemas.microsoft.com/office/drawing/2014/main" id="{0B38CFBD-19ED-8042-8591-7197B0E7500C}"/>
                </a:ext>
              </a:extLst>
            </p:cNvPr>
            <p:cNvSpPr/>
            <p:nvPr/>
          </p:nvSpPr>
          <p:spPr bwMode="auto">
            <a:xfrm flipV="1">
              <a:off x="10855770" y="5485030"/>
              <a:ext cx="306865" cy="1691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useBgFill="1">
          <p:nvSpPr>
            <p:cNvPr id="20" name="Freeform: Shape 27">
              <a:extLst>
                <a:ext uri="{FF2B5EF4-FFF2-40B4-BE49-F238E27FC236}">
                  <a16:creationId xmlns:a16="http://schemas.microsoft.com/office/drawing/2014/main" id="{D6DBF95D-8197-4840-8C14-7CC14C6C0184}"/>
                </a:ext>
              </a:extLst>
            </p:cNvPr>
            <p:cNvSpPr/>
            <p:nvPr/>
          </p:nvSpPr>
          <p:spPr bwMode="auto">
            <a:xfrm flipV="1">
              <a:off x="10953601" y="5416481"/>
              <a:ext cx="636486" cy="35086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ln w="12700" cap="flat">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44436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997196"/>
          </a:xfrm>
        </p:spPr>
        <p:txBody>
          <a:bodyPr/>
          <a:lstStyle/>
          <a:p>
            <a:r>
              <a:rPr lang="en-US" dirty="0"/>
              <a:t>Distributed Deep Learning with Azure Databricks</a:t>
            </a:r>
          </a:p>
        </p:txBody>
      </p:sp>
    </p:spTree>
    <p:extLst>
      <p:ext uri="{BB962C8B-B14F-4D97-AF65-F5344CB8AC3E}">
        <p14:creationId xmlns:p14="http://schemas.microsoft.com/office/powerpoint/2010/main" val="228888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5638df5f63e5baf6c312c7c69bb4c589">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07402bae742402504d97e84147900e06"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3ae6f26d-9444-4782-a775-fd15bae28999"/>
    <ds:schemaRef ds:uri="http://schemas.openxmlformats.org/package/2006/metadata/core-properties"/>
    <ds:schemaRef ds:uri="http://purl.org/dc/terms/"/>
    <ds:schemaRef ds:uri="72c0272b-f05b-475f-9459-f7525b8ef3e1"/>
    <ds:schemaRef ds:uri="http://www.w3.org/XML/1998/namespace"/>
    <ds:schemaRef ds:uri="http://purl.org/dc/dcmitype/"/>
  </ds:schemaRefs>
</ds:datastoreItem>
</file>

<file path=customXml/itemProps2.xml><?xml version="1.0" encoding="utf-8"?>
<ds:datastoreItem xmlns:ds="http://schemas.openxmlformats.org/officeDocument/2006/customXml" ds:itemID="{9C12A2D2-CE18-41D4-850C-E38C6E2C22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9-51027_Microsoft_Ready_Template</Template>
  <TotalTime>4233</TotalTime>
  <Words>1280</Words>
  <Application>Microsoft Office PowerPoint</Application>
  <PresentationFormat>Widescreen</PresentationFormat>
  <Paragraphs>242</Paragraphs>
  <Slides>21</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Calibri</vt:lpstr>
      <vt:lpstr>Consolas</vt:lpstr>
      <vt:lpstr>Segoe UI</vt:lpstr>
      <vt:lpstr>Segoe UI Light</vt:lpstr>
      <vt:lpstr>Segoe UI Semibold</vt:lpstr>
      <vt:lpstr>Segoe UI Semilight</vt:lpstr>
      <vt:lpstr>Source Sans Pro</vt:lpstr>
      <vt:lpstr>Source Sans Pro Light</vt:lpstr>
      <vt:lpstr>Wingdings</vt:lpstr>
      <vt:lpstr>9-51027_Microsoft_Ready_Template</vt:lpstr>
      <vt:lpstr>End-to-End Big Data Workshop</vt:lpstr>
      <vt:lpstr>We had a successful workshop if…</vt:lpstr>
      <vt:lpstr>PowerPoint Presentation</vt:lpstr>
      <vt:lpstr>Complex Predictions and Classifications</vt:lpstr>
      <vt:lpstr>Understanding Deep Learning  Learning through layers</vt:lpstr>
      <vt:lpstr>PowerPoint Presentation</vt:lpstr>
      <vt:lpstr>QuickStart 5-minute guide to Databricks</vt:lpstr>
      <vt:lpstr>Let’s spin one up!</vt:lpstr>
      <vt:lpstr>Distributed Deep Learning with Azure Databricks</vt:lpstr>
      <vt:lpstr>Why Distributed Deep Learning</vt:lpstr>
      <vt:lpstr>How Azure Databricks Helps Deep Learning</vt:lpstr>
      <vt:lpstr>Accelerating DL on Azure Databricks </vt:lpstr>
      <vt:lpstr>Getting Started</vt:lpstr>
      <vt:lpstr>DL Workflow: Data Preparation</vt:lpstr>
      <vt:lpstr>DL Workflow: Model Training</vt:lpstr>
      <vt:lpstr>HorovodRunner</vt:lpstr>
      <vt:lpstr>DL Workflow: Model Production</vt:lpstr>
      <vt:lpstr>The Basics Workshop</vt:lpstr>
      <vt:lpstr>Lab 01 Data Exploration</vt:lpstr>
      <vt:lpstr>Lab 02 Supervised Learning Lab 03 Advanced Supervised Learning and Tuning</vt:lpstr>
      <vt:lpstr>Using Azure Databricks in a Deep Learning Workflow</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is meant to be used for content that  is shareable with Microsoft Partners and vendors.  Please do not use this template if your content  is confidential to Microsoft FTE.</dc:title>
  <dc:subject>Microsoft Ready</dc:subject>
  <dc:creator>Buck Woody</dc:creator>
  <cp:keywords>Microsoft Ready</cp:keywords>
  <dc:description/>
  <cp:lastModifiedBy>Dave Wentzel</cp:lastModifiedBy>
  <cp:revision>81</cp:revision>
  <dcterms:created xsi:type="dcterms:W3CDTF">2018-12-19T19:48:26Z</dcterms:created>
  <dcterms:modified xsi:type="dcterms:W3CDTF">2019-04-12T06:34:01Z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y fmtid="{D5CDD505-2E9C-101B-9397-08002B2CF9AE}" pid="23" name="AuthorIds_UIVersion_6144">
    <vt:lpwstr>6</vt:lpwstr>
  </property>
  <property fmtid="{D5CDD505-2E9C-101B-9397-08002B2CF9AE}" pid="24" name="AuthorIds_UIVersion_7168">
    <vt:lpwstr>6</vt:lpwstr>
  </property>
  <property fmtid="{D5CDD505-2E9C-101B-9397-08002B2CF9AE}" pid="25" name="AuthorIds_UIVersion_11776">
    <vt:lpwstr>6</vt:lpwstr>
  </property>
  <property fmtid="{D5CDD505-2E9C-101B-9397-08002B2CF9AE}" pid="26" name="AuthorIds_UIVersion_13312">
    <vt:lpwstr>62</vt:lpwstr>
  </property>
</Properties>
</file>